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8" r:id="rId3"/>
  </p:sldMasterIdLst>
  <p:notesMasterIdLst>
    <p:notesMasterId r:id="rId51"/>
  </p:notesMasterIdLst>
  <p:sldIdLst>
    <p:sldId id="327" r:id="rId4"/>
    <p:sldId id="328" r:id="rId5"/>
    <p:sldId id="278" r:id="rId6"/>
    <p:sldId id="330" r:id="rId7"/>
    <p:sldId id="331" r:id="rId8"/>
    <p:sldId id="329" r:id="rId9"/>
    <p:sldId id="289" r:id="rId10"/>
    <p:sldId id="298" r:id="rId11"/>
    <p:sldId id="315" r:id="rId12"/>
    <p:sldId id="314" r:id="rId13"/>
    <p:sldId id="313" r:id="rId14"/>
    <p:sldId id="312" r:id="rId15"/>
    <p:sldId id="311" r:id="rId16"/>
    <p:sldId id="310" r:id="rId17"/>
    <p:sldId id="309" r:id="rId18"/>
    <p:sldId id="308" r:id="rId19"/>
    <p:sldId id="322" r:id="rId20"/>
    <p:sldId id="323" r:id="rId21"/>
    <p:sldId id="324" r:id="rId22"/>
    <p:sldId id="325" r:id="rId23"/>
    <p:sldId id="326" r:id="rId24"/>
    <p:sldId id="303" r:id="rId25"/>
    <p:sldId id="302" r:id="rId26"/>
    <p:sldId id="301" r:id="rId27"/>
    <p:sldId id="300" r:id="rId28"/>
    <p:sldId id="299" r:id="rId29"/>
    <p:sldId id="321" r:id="rId30"/>
    <p:sldId id="279" r:id="rId31"/>
    <p:sldId id="288" r:id="rId32"/>
    <p:sldId id="287" r:id="rId33"/>
    <p:sldId id="286" r:id="rId34"/>
    <p:sldId id="285" r:id="rId35"/>
    <p:sldId id="317" r:id="rId36"/>
    <p:sldId id="284" r:id="rId37"/>
    <p:sldId id="334" r:id="rId38"/>
    <p:sldId id="319" r:id="rId39"/>
    <p:sldId id="295" r:id="rId40"/>
    <p:sldId id="332" r:id="rId41"/>
    <p:sldId id="316" r:id="rId42"/>
    <p:sldId id="291" r:id="rId43"/>
    <p:sldId id="333" r:id="rId44"/>
    <p:sldId id="282" r:id="rId45"/>
    <p:sldId id="292" r:id="rId46"/>
    <p:sldId id="297" r:id="rId47"/>
    <p:sldId id="293" r:id="rId48"/>
    <p:sldId id="294" r:id="rId49"/>
    <p:sldId id="296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par" initials="C" lastIdx="51" clrIdx="0">
    <p:extLst>
      <p:ext uri="{19B8F6BF-5375-455C-9EA6-DF929625EA0E}">
        <p15:presenceInfo xmlns:p15="http://schemas.microsoft.com/office/powerpoint/2012/main" userId="Casp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7B821-410F-237A-8BC3-6A28A27A7F43}" v="316" dt="2024-12-02T14:41:09.295"/>
    <p1510:client id="{72488C96-E2F0-B189-1CB9-708DDA1FB970}" v="601" dt="2024-12-02T19:32:1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4"/>
    <p:restoredTop sz="94673"/>
  </p:normalViewPr>
  <p:slideViewPr>
    <p:cSldViewPr snapToGrid="0">
      <p:cViewPr varScale="1">
        <p:scale>
          <a:sx n="129" d="100"/>
          <a:sy n="129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2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3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4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5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6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27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28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29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30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31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32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33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34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35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36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37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38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39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40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41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42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43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44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45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46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5:59:10.859" idx="47">
    <p:pos x="3480" y="1631"/>
    <p:text>Matrix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23.244" idx="48">
    <p:pos x="2029" y="2188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34.117" idx="49">
    <p:pos x="2460" y="2204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0.381" idx="50">
    <p:pos x="3468" y="2180"/>
    <p:text>Tensor Ops</p:text>
    <p:extLst>
      <p:ext uri="{C676402C-5697-4E1C-873F-D02D1690AC5C}">
        <p15:threadingInfo xmlns:p15="http://schemas.microsoft.com/office/powerpoint/2012/main" timeZoneBias="-120"/>
      </p:ext>
    </p:extLst>
  </p:cm>
  <p:cm authorId="1" dt="2021-06-17T15:59:48.286" idx="51">
    <p:pos x="4100" y="2180"/>
    <p:text>Tensor 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26" name="PlaceHolder 4"/>
          <p:cNvSpPr>
            <a:spLocks noGrp="1"/>
          </p:cNvSpPr>
          <p:nvPr>
            <p:ph type="dt" idx="4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7" name="PlaceHolder 5"/>
          <p:cNvSpPr>
            <a:spLocks noGrp="1"/>
          </p:cNvSpPr>
          <p:nvPr>
            <p:ph type="ftr" idx="4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8" name="PlaceHolder 6"/>
          <p:cNvSpPr>
            <a:spLocks noGrp="1"/>
          </p:cNvSpPr>
          <p:nvPr>
            <p:ph type="sldNum" idx="4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1557BD3-D96D-4EB4-B8B3-9233EE3E81E1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10BC492-4473-4B0E-93D5-D38953E1EC75}" type="slidenum">
              <a:rPr lang="en-GB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08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190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803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15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Add new </a:t>
            </a:r>
            <a:r>
              <a:rPr lang="en-US" sz="2000" b="0" strike="noStrike" spc="-1" err="1">
                <a:latin typeface="Arial"/>
              </a:rPr>
              <a:t>cpus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93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129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075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074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8134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020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025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4168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58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11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7228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206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235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9091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686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3093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70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3055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73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9876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538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4244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373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179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9D82079-48DE-4DBC-9D66-09F9E569A0C4}" type="slidenum">
              <a:rPr lang="en-GB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785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5303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H100, add watt </a:t>
            </a:r>
            <a:r>
              <a:rPr lang="en-US" err="1"/>
              <a:t>en</a:t>
            </a:r>
            <a:r>
              <a:rPr lang="en-US"/>
              <a:t> perf per watt, add a10 inference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pPr algn="r">
              <a:buNone/>
            </a:pPr>
            <a:fld id="{F1557BD3-D96D-4EB4-B8B3-9233EE3E81E1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259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9754200" y="358200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073772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1040328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1105236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975420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1040328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1105236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B64BA1-41C8-414A-90D1-48D0332839E8}" type="slidenum">
              <a:rPr/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7808AFB-43CF-44E6-8570-C1547C4C19CC}" type="slidenum">
              <a:rPr/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363A360-61BB-4C05-80AE-5ABBAB7A78FA}" type="slidenum">
              <a:rPr/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363FD9E-1DA0-4719-9458-D6E52663A396}" type="slidenum">
              <a:rPr/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D2B60A-F37B-46D7-95ED-4E72BACDEEA9}" type="slidenum">
              <a:rPr/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E49B72-A543-4988-AEBB-7F6527A96965}" type="slidenum">
              <a:rPr/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EBBC5B-1A9D-4E9F-86C5-A16448256651}" type="slidenum">
              <a:rPr/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073772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5CB8EB-6CF8-4DEF-940B-AE848CC8057E}" type="slidenum">
              <a:rPr/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E7A73B-F588-4D58-A4C0-5084E6360122}" type="slidenum">
              <a:rPr/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9754200" y="358200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B8A815-C18D-4062-A577-427C5A9644CE}" type="slidenum">
              <a:rPr/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073772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7A3D84E-FA98-43A5-A086-882DA8127E82}" type="slidenum">
              <a:rPr/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040328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11052360" y="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975420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1040328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11052360" y="3582000"/>
            <a:ext cx="6177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5302F7-2019-44F6-BAB1-C27CE055140A}" type="slidenum">
              <a:rPr/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8C867F64-C16A-4958-8FCE-A2FB9753FA85}" type="datetime1">
              <a:rPr lang="nl-NL" smtClean="0"/>
              <a:t>2-12-2024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het pictogram hiernaast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32772" y="-885712"/>
            <a:ext cx="13264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Titelblad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6" name="wolk">
            <a:extLst>
              <a:ext uri="{FF2B5EF4-FFF2-40B4-BE49-F238E27FC236}">
                <a16:creationId xmlns:a16="http://schemas.microsoft.com/office/drawing/2014/main" id="{7BD14135-453A-4E43-96D6-867167DD967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5556741" cy="2645107"/>
          </a:xfrm>
          <a:blipFill dpi="0" rotWithShape="1">
            <a:blip r:embed="rId3" cstate="email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Plaats hier de titel van de presentatie</a:t>
            </a:r>
            <a:endParaRPr lang="en-US"/>
          </a:p>
        </p:txBody>
      </p:sp>
      <p:sp>
        <p:nvSpPr>
          <p:cNvPr id="87" name="tekst">
            <a:extLst>
              <a:ext uri="{FF2B5EF4-FFF2-40B4-BE49-F238E27FC236}">
                <a16:creationId xmlns:a16="http://schemas.microsoft.com/office/drawing/2014/main" id="{95CEE5E6-3AA7-411A-9A5D-B22740BCD2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3091" y="2183753"/>
            <a:ext cx="4875645" cy="974116"/>
          </a:xfrm>
        </p:spPr>
        <p:txBody>
          <a:bodyPr lIns="324000" rIns="252000" anchor="t"/>
          <a:lstStyle>
            <a:lvl1pPr marL="0" indent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defRPr sz="1800" b="0" cap="none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Plaats hier de naam van </a:t>
            </a:r>
            <a:br>
              <a:rPr lang="nl-NL"/>
            </a:br>
            <a:r>
              <a:rPr lang="nl-NL"/>
              <a:t>De spreker óf subtitel</a:t>
            </a:r>
            <a:endParaRPr lang="en-US"/>
          </a:p>
        </p:txBody>
      </p: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04" name="Tijdelijke aanduiding voor tekst 103">
            <a:extLst>
              <a:ext uri="{FF2B5EF4-FFF2-40B4-BE49-F238E27FC236}">
                <a16:creationId xmlns:a16="http://schemas.microsoft.com/office/drawing/2014/main" id="{C95E6A41-0DB4-405A-B296-ED86636C62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ijdelijke aanduiding voor dianummer 5">
            <a:extLst>
              <a:ext uri="{FF2B5EF4-FFF2-40B4-BE49-F238E27FC236}">
                <a16:creationId xmlns:a16="http://schemas.microsoft.com/office/drawing/2014/main" id="{D6A528FE-D3FB-4684-8AA2-43392FC2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282E6B19-C172-4760-8A97-D66BFBC0201A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 tIns="72000"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706470" y="0"/>
            <a:ext cx="1480516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77CA6B8A-BEB2-49FD-AE28-FD44272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0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3AEE279-B9C9-47AF-B390-560A26DDE35A}"/>
                </a:ext>
              </a:extLst>
            </p:cNvPr>
            <p:cNvSpPr/>
            <p:nvPr userDrawn="1"/>
          </p:nvSpPr>
          <p:spPr>
            <a:xfrm>
              <a:off x="485712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4B9DCFDA-5821-4714-A7A4-43465064099D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8" y="1400483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6" name="tekst">
            <a:extLst>
              <a:ext uri="{FF2B5EF4-FFF2-40B4-BE49-F238E27FC236}">
                <a16:creationId xmlns:a16="http://schemas.microsoft.com/office/drawing/2014/main" id="{B8C88FFE-EF7A-4AB4-BA5A-008DBDC15DA4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5156423" y="1385957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29" name="Tijdelijke aanduiding voor dianummer 5">
            <a:extLst>
              <a:ext uri="{FF2B5EF4-FFF2-40B4-BE49-F238E27FC236}">
                <a16:creationId xmlns:a16="http://schemas.microsoft.com/office/drawing/2014/main" id="{E8C4C3C6-686A-490D-B361-C02FAC6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30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786032" y="0"/>
            <a:ext cx="1400953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0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ID" hidden="1">
            <a:extLst>
              <a:ext uri="{FF2B5EF4-FFF2-40B4-BE49-F238E27FC236}">
                <a16:creationId xmlns:a16="http://schemas.microsoft.com/office/drawing/2014/main" id="{C2A45CA0-1358-48B6-9E48-303D8949078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94FEA51A-4C32-44E3-AC61-EDC99F0769A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03EE3AEF-44B8-4223-9C77-0E2127CED24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D5E7D763-288B-488C-9031-77784358A6A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42B446A-0298-4E14-8348-7FA75F33B88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7EE50644-4155-4D50-A90D-5C7D37B4F735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0A4B7EEE-2920-40A2-8623-02C666C7EA13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B6ADDAAD-37B7-4932-8284-8CA1B65A834F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E67493A-5BA0-4DF1-9B84-F8F83E520824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88026CC-8DA0-48DB-940A-DB85A4CA706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6BD45FED-6518-48FC-8244-888D5D4D1A4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1DD2445-94EA-4A3A-97C8-776EC4562D4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6407C404-EE88-46C2-9A32-2ECE9764CA7E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9" name="Onder balkje">
            <a:extLst>
              <a:ext uri="{FF2B5EF4-FFF2-40B4-BE49-F238E27FC236}">
                <a16:creationId xmlns:a16="http://schemas.microsoft.com/office/drawing/2014/main" id="{93B821B0-D9C3-453C-B3CB-E51133442ABC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98BFDA63-73B4-4601-904F-E0AB02FDFF7A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17" name="foto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7400" y="259477"/>
            <a:ext cx="6078361" cy="652646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542470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133" y="1396613"/>
            <a:ext cx="5424706" cy="446934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(50% / 50%)</a:t>
            </a:r>
          </a:p>
        </p:txBody>
      </p:sp>
      <p:grpSp>
        <p:nvGrpSpPr>
          <p:cNvPr id="53" name="Instructies">
            <a:extLst>
              <a:ext uri="{FF2B5EF4-FFF2-40B4-BE49-F238E27FC236}">
                <a16:creationId xmlns:a16="http://schemas.microsoft.com/office/drawing/2014/main" id="{C78CB953-7AC8-4C76-B70C-B4341CD578B5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0FB13C0E-6A45-4CF7-BCAD-A3EC4D99032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04CCC6A4-C9F1-4CE6-AAB0-80DE7C432FD0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EB98EA50-0E55-4EF6-9D8A-22E4C2F79E6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E1E749AA-9B45-4626-997F-C6A50B3336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7DE5A2AA-47EC-4F72-AC73-252B98993AE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40E7DD23-B1EA-431E-8035-49D0FA5A5D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00ADC6F2-9DE9-4F3D-88AA-320CE87CAA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8ED3291-7B27-4A9E-AE75-A9ACCCD1438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B9FE3F69-5FAB-4125-95D0-A7E0A4705BB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2183DEB-B1D6-420A-9354-8654B3BB1E5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FE584A5F-B34E-4097-A334-481ADD3A62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3F08D64-D2AA-4B6A-A387-AA09167ED07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18D986A8-CB40-4204-937C-6A99FA00BE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ACBC428-979F-4629-803C-60FDD89EED6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39FA060-8121-444D-B1DD-41ADE514D4B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B41C59E9-59CF-4C4F-9A8E-332A5A153A52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EB64E5A9-5FFF-4648-BDA6-6E70CB029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6B52F795-A2D6-413B-A960-974B6C3A255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6211734C-E4D3-4D01-AD62-B89EB4A109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2D796F-777F-40DF-AB4C-E8D4CBC7C90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0022A5A-85B0-404F-9D56-18E15B4DDF3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B1847A9-5ADF-47B1-8440-C70FA57AE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54E7969-88DA-4944-BD2A-C67BC76107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0500D62-2CBC-4B9D-B7C1-4D2EFE886FD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E27C1EFD-A001-40F3-BB88-8B1B466E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C69BAB4-F22C-4CBA-9DA0-C0FFE82D8EB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F6FDC64-FE1C-43FB-81E6-40A12F849DD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00221C3E-710E-4CBF-889E-F773F2F82C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DBEB7FD-E8F8-4E65-A647-486E503576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322E8E44-6361-4245-9863-9D6242A1BB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6C9BEC24-B376-4095-AC04-119A469E65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9F75C778-B918-402E-A7BB-51305D6F355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24F6F8B5-7969-4AC5-9426-510AA67C693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464895BF-576C-4006-8C7C-D23C77699A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B049A9F4-D7A4-4D5A-9718-D3F1A55694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9DDB06FF-C555-437D-AC8B-66B9621EF66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F068C0F7-C62E-4EEC-9E5E-49FC70864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A679EF66-67EB-4C52-AF2A-7AB6B5D8A50E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BD34FAB-9D32-4FD0-8ABE-B5E3394DE2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C2B9AFA-5979-4269-AB90-EAC548E800FB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66B5580D-B116-43F0-8EC8-0F2E3209D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8F788CA4-CF7C-4B1C-A39F-E5653B491DDD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7BE0BC2-87FD-4161-8BF7-A868E119CE6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3EB9547E-B291-4198-81C5-F22D774BDB56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BC8FEB4-9920-4082-9E4C-0E65648BFDAF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88316C1A-8330-4913-B669-729975C06AE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518C41E3-ED28-402C-9A72-9A60A0EF81B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E706970C-15CD-48A7-9A59-4A1E414DA893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4FCAE65E-DC79-40B6-B4C5-80F5335565E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3F0B40DA-4E24-4FC7-B312-EB73D4B3C8B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249057B-B5AA-4B3D-A7DF-7FEAE2CA1F2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022141BE-B3AA-42ED-B672-F0BF1A0C45B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7C4DEA3-8AEE-46B2-912B-2E3D83752D91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75B3DE1-78D6-4445-9B8B-4D9AAD35899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53D29B4-26F3-4FE9-93B7-94D3B279E0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C4DC1EB7-6BDA-4EAE-AF9D-A6C36D57AA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E8421EA3-A62A-4BE1-BAF6-27A4542A884F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8C66A47-D732-4F15-AC4C-6E77C6309645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583A8211-DFDF-4E6A-917E-9E928E3FDA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33" name="logo">
            <a:extLst>
              <a:ext uri="{FF2B5EF4-FFF2-40B4-BE49-F238E27FC236}">
                <a16:creationId xmlns:a16="http://schemas.microsoft.com/office/drawing/2014/main" id="{090D5C26-76BF-4649-B5F3-50FF33F7EE5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987512" y="6122285"/>
            <a:ext cx="954000" cy="482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99" r="99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13" name="Tijdelijke aanduiding voor dianummer 5">
            <a:extLst>
              <a:ext uri="{FF2B5EF4-FFF2-40B4-BE49-F238E27FC236}">
                <a16:creationId xmlns:a16="http://schemas.microsoft.com/office/drawing/2014/main" id="{6101DB38-4A0C-405C-9E38-7AF00EC1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27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786032" y="0"/>
            <a:ext cx="1400953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ANDERSOM (70% / 3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to">
            <a:extLst>
              <a:ext uri="{FF2B5EF4-FFF2-40B4-BE49-F238E27FC236}">
                <a16:creationId xmlns:a16="http://schemas.microsoft.com/office/drawing/2014/main" id="{8675B554-5CE7-4D5E-8A45-11A43EE64C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9601" y="276939"/>
            <a:ext cx="4766416" cy="650890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128" name="Onder balkje">
            <a:extLst>
              <a:ext uri="{FF2B5EF4-FFF2-40B4-BE49-F238E27FC236}">
                <a16:creationId xmlns:a16="http://schemas.microsoft.com/office/drawing/2014/main" id="{18DBE45D-5F2E-411F-8A68-CD9CD5B31DE9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3" name="GRID" hidden="1">
            <a:extLst>
              <a:ext uri="{FF2B5EF4-FFF2-40B4-BE49-F238E27FC236}">
                <a16:creationId xmlns:a16="http://schemas.microsoft.com/office/drawing/2014/main" id="{5C8A23F1-1E75-4A10-AD96-B836E705248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63F726C-6740-4A59-9FA5-9654F83EC49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F3D46D3D-79D3-4FDB-9AC4-637F1FE5A1D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098B5C1-F44D-41BE-8E84-2C506CDBDD72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BC3B9193-76E6-4709-A725-37C6173B1204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AF14CAD4-BF2D-465D-8F23-5AED86C43E27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714C93A-6652-4C11-BCCF-E7355E8CA4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801317D9-2071-472C-91D6-C94E915D4C3D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41F3BD06-A397-4A44-9685-0328ADAD026F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0EF1DE9-5821-4EA8-B9BB-893E2349664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DE29A6C-68D5-442D-9137-4901FBA476AB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BEA619E-1B3D-4737-967B-BFA76C4342A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BBB84AE-9171-41E7-8081-615B6A2B87DC}"/>
                </a:ext>
              </a:extLst>
            </p:cNvPr>
            <p:cNvSpPr/>
            <p:nvPr userDrawn="1"/>
          </p:nvSpPr>
          <p:spPr>
            <a:xfrm>
              <a:off x="4572418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3172A3D0-8B64-4718-89CF-CC414EA98B08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7532"/>
            <a:ext cx="719350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135" y="272177"/>
            <a:ext cx="70762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52135" y="1399433"/>
            <a:ext cx="6815952" cy="447889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299323" y="-885712"/>
            <a:ext cx="35933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ANDERSOM (70% / 30%)</a:t>
            </a: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EAA174CE-7517-49A5-923A-21D80CE3DCCB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4F53567-A556-401C-B626-11693C73B9A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83A254A-5683-4BF6-A966-9820D560BA1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1CA2C3C-6159-4210-88E3-756C236B4C75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D71FDAE9-5FC9-4745-9DDC-B85E58DD6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05190549-D27A-484E-8BBA-360ACF702C3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CDD5C37B-BFB6-4A23-B7FC-0344FC8E916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628440A2-BEFB-435F-9013-8BEF2C83046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3DC29F3-6362-4DE0-A4E1-45CCCE19FC1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E5BF282-2A3F-4291-A880-28FA08D6A5B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9CC2ACF3-3802-403E-B0C5-8EF6F8ECDBC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5FAD060-A55C-47DF-9A59-23A8C0B0BAA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6BDF7D75-E06B-4C39-8B8A-22C2D65A64B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81583AC6-CF71-42E9-A085-6621BE76DF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0F1DF87-BDE4-4799-A9B4-3FF188E5676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9467046-78AD-4170-A083-85E1EDF4CBD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D601B2F3-3B16-42C0-8C99-57FC335AA25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5BA0A9D9-5FC2-45BE-B752-DAB789B37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F8985AC-F625-4B04-B3C1-9E284F5140F8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4410758E-138D-4273-9B9E-3E72B50230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874FD59-A20E-433A-8313-E57E00695A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557C4C7A-2B7B-40B1-8FCE-BA14B81218B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510E934D-2422-4FF0-AACF-217E85158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80477909-00F0-4A1F-B540-BCA5FD517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960CE26-B85B-4000-BD2F-541E65044FA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A2534C93-5B2C-44FF-BA58-7F92FD7C05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41DB6A8-DC59-49F6-BFE9-1B5D5EE76AE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05C113F6-1D45-4584-93DA-E58E333945C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4055D273-62C7-46D2-A165-2505C44C8A4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1C0E312-9BF5-4B49-BC53-2242EED7FF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8479EFE0-8635-4DB1-B778-F943116E9F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AECDC201-3FA6-4E86-9DEA-A30268D178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73D96032-2A04-4E69-B143-57D145DCF7C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74C9B7FC-0AB1-4DE5-A874-565F1C4CB2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AE8FE3A-D752-4344-8AF3-AEF4DCE36C5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68CAA4A5-6391-499D-AE6E-D9494792B07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C0AB7A02-3DD6-4EFA-9FA9-4463DED1F1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695E653-F215-4B1F-ABFF-75134A40D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BCA56E40-B027-4D6D-84D0-E5B62B4CD791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58A27B51-EF04-4624-A8E1-23DC583F26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9F6F3146-2772-4377-B140-65B5A9EDC87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01738F76-82D6-4FA0-9698-3163A5BA3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F270236B-9D84-46D9-8280-FE13BEB476D6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F281A87E-D248-40DC-AD90-1DF2EB2AFF9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1D7826FD-2D45-45A0-B459-357DAAF50B79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6C1CEF3-EB75-46EE-9A2A-501EE846A3B4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13266105-05B3-4350-9A3E-80A1808869A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6CA297B1-4E52-4277-BFA8-8CC06C3BF4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44932BA7-C72C-43E3-9B17-546A83674776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CE76BEC3-94A8-424B-880C-90B49061523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B6B33279-769C-4A58-8BF9-FC9F47184ED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E7BBA67-1C6C-4FC8-B51A-817EB082490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87C9042-5693-4EDA-8CA0-E6602F2783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B4AC4E55-355C-4332-B5D5-AB29177B768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25FEEB2-A267-4C46-8FD8-D17EC069A4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8829EEE-77AE-4E06-B27F-92CE391B3A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BE5810B9-0716-46BA-988E-C5685B51DB0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7AFFA373-9126-43A8-A2EA-3FF212C6CA9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C94AD153-3045-47D6-955C-F6869E081F18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EC1A5CAE-9F30-439F-9FCE-0201BA2080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7" name="Tijdelijke aanduiding voor tekst 126">
            <a:extLst>
              <a:ext uri="{FF2B5EF4-FFF2-40B4-BE49-F238E27FC236}">
                <a16:creationId xmlns:a16="http://schemas.microsoft.com/office/drawing/2014/main" id="{6C3BBCF6-5BDB-47A2-8C5B-A3011553378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65647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Tijdelijke aanduiding voor dianummer 5">
            <a:extLst>
              <a:ext uri="{FF2B5EF4-FFF2-40B4-BE49-F238E27FC236}">
                <a16:creationId xmlns:a16="http://schemas.microsoft.com/office/drawing/2014/main" id="{B420AA81-754B-45EB-8942-AF665B8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GRAFIEK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ID" hidden="1">
            <a:extLst>
              <a:ext uri="{FF2B5EF4-FFF2-40B4-BE49-F238E27FC236}">
                <a16:creationId xmlns:a16="http://schemas.microsoft.com/office/drawing/2014/main" id="{D8098A61-1797-4AB0-A023-CD4B7C6E863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4398C623-ABDD-483E-9286-CAFBD5DABFD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B8001D40-9B45-4E7F-8DBE-87EA71A36B48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BE80029F-0D70-40DB-843E-34A3A952CF57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346A7F8-30E3-4F08-A234-B6D2FD8C8252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B68540D6-690A-4197-A9DB-58EB90C01F2D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7D97E9F9-A31B-46E8-88FC-FE7984C7F74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5AD708E2-A7E2-4D52-A0F7-9CB23122CA63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1E772C-68F0-46A2-A7A8-F9A1ED98AC53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A5D98152-DA71-4196-8DC7-35B274E6821C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46655AC-E1BC-477D-B554-C586E3DCACF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A42BD67-1553-4AAB-81A1-AF7CA6030C1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C912707-9497-401A-BF0A-0E2FC2B1C01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14546"/>
            <a:ext cx="3140325" cy="216909"/>
          </a:xfrm>
        </p:spPr>
        <p:txBody>
          <a:bodyPr/>
          <a:lstStyle/>
          <a:p>
            <a:fld id="{81B33066-8D2A-4A75-BFF1-CF44C8C09CE9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1454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40733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530247" y="-885712"/>
            <a:ext cx="3131537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GRAFIEK (50%/ 50%)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27400" y="1401494"/>
            <a:ext cx="5437991" cy="442243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</p:grpSp>
            </p:grpSp>
          </p:grpSp>
        </p:grp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pic>
        <p:nvPicPr>
          <p:cNvPr id="152" name="logo">
            <a:extLst>
              <a:ext uri="{FF2B5EF4-FFF2-40B4-BE49-F238E27FC236}">
                <a16:creationId xmlns:a16="http://schemas.microsoft.com/office/drawing/2014/main" id="{6E7B684F-DA32-4F63-9FF5-BE1122AA8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71" name="Onder balkje">
            <a:extLst>
              <a:ext uri="{FF2B5EF4-FFF2-40B4-BE49-F238E27FC236}">
                <a16:creationId xmlns:a16="http://schemas.microsoft.com/office/drawing/2014/main" id="{A4B100AB-4F9B-4A64-908F-0A386EE51625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FF854FE4-B0F5-4BD8-9188-4DC0CF88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1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87129"/>
            <a:ext cx="3140325" cy="216909"/>
          </a:xfrm>
        </p:spPr>
        <p:txBody>
          <a:bodyPr/>
          <a:lstStyle/>
          <a:p>
            <a:fld id="{A1B00CF6-CBF8-4891-A1EF-BA979A9524BF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87129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10534" y="-885712"/>
            <a:ext cx="197096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GRAFIEK (100%)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21863" y="1388794"/>
            <a:ext cx="11133275" cy="4469349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/>
                    </a:p>
                  </p:txBody>
                </p:sp>
              </p:grpSp>
            </p:grpSp>
          </p:grpSp>
        </p:grpSp>
      </p:grpSp>
      <p:grpSp>
        <p:nvGrpSpPr>
          <p:cNvPr id="73" name="GRID" hidden="1">
            <a:extLst>
              <a:ext uri="{FF2B5EF4-FFF2-40B4-BE49-F238E27FC236}">
                <a16:creationId xmlns:a16="http://schemas.microsoft.com/office/drawing/2014/main" id="{A42AA2CB-EB2C-4371-99B2-FFE1C7ABC6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B148C1F-0DC3-40A3-9ABA-60E3F85AE7F2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3E3192B-3823-4A68-84E9-3C984563ED0B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9155171A-1727-48A0-9D0A-0D7C94E29723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ED705F7-47C7-4D84-B9A4-EF4160028016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51564711-4802-42AE-A003-604DAFEC66D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33B453C-82AE-43AA-B3DA-4A9B0925A942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C261EECC-4C34-4F17-AFB5-3CB1CC9E52EB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DB7F3834-98C1-4824-95C1-84A4AD0BB102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3EA1BE1-E41D-4388-9B5A-48435EF2F41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B706927-B552-461D-8CAB-7D27387C4669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C1979472-D81B-43AA-9831-B5D13FD80B6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D3B4A7B-F5C0-4103-8E58-E0D3779A2B72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pic>
        <p:nvPicPr>
          <p:cNvPr id="69" name="logo">
            <a:extLst>
              <a:ext uri="{FF2B5EF4-FFF2-40B4-BE49-F238E27FC236}">
                <a16:creationId xmlns:a16="http://schemas.microsoft.com/office/drawing/2014/main" id="{42489D6E-7153-4D41-A3CA-45094A5775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71" name="Onder balkje">
            <a:extLst>
              <a:ext uri="{FF2B5EF4-FFF2-40B4-BE49-F238E27FC236}">
                <a16:creationId xmlns:a16="http://schemas.microsoft.com/office/drawing/2014/main" id="{A43B3275-0DAA-46DF-AA83-74A0CD51782F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59A8263C-BADD-4468-84A9-1E09DB4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9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TABEL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20856"/>
            <a:ext cx="3140325" cy="216909"/>
          </a:xfrm>
        </p:spPr>
        <p:txBody>
          <a:bodyPr/>
          <a:lstStyle/>
          <a:p>
            <a:fld id="{C8226F51-BA4F-47DD-BB27-1D52D814875C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2085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146223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39252" y="-885712"/>
            <a:ext cx="291352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TABEL (50%/ 50%)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47711" y="1407861"/>
            <a:ext cx="5412132" cy="4454808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pic>
        <p:nvPicPr>
          <p:cNvPr id="110" name="logo">
            <a:extLst>
              <a:ext uri="{FF2B5EF4-FFF2-40B4-BE49-F238E27FC236}">
                <a16:creationId xmlns:a16="http://schemas.microsoft.com/office/drawing/2014/main" id="{5A08214E-DF57-48EA-84B2-CA6EE2CD7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091A87-E469-4741-AFAE-D9FE9D31606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A6E0E6B-9076-4747-B72A-CE6754E64B56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76726127-9718-42DE-8B36-ACFA6484CDAD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7B464E-EB02-44DE-B0EA-1B24AF5D234F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3496353-1240-4E64-BED4-2A49E624408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A67ABC18-63E9-4A12-8233-B9211B2E9B3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89377A1B-9100-4765-8EBA-772D654519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9204BCB-084E-4A74-AFCC-C7FBCC2939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DD40E2F-10B1-4CA7-9ED6-3F3F72DF520E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426073FA-9DF6-4303-80AD-06336912AA18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252037A-C515-44C2-A220-ABB721F5C4A5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06BB989-B0BE-45A8-8D37-EB49821A29C7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EE64E67-40EE-4FF9-AA93-4EDDC2C9A94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1" name="tekst">
            <a:extLst>
              <a:ext uri="{FF2B5EF4-FFF2-40B4-BE49-F238E27FC236}">
                <a16:creationId xmlns:a16="http://schemas.microsoft.com/office/drawing/2014/main" id="{2277963E-BB3D-4657-8FDB-59BC2A5ACE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Klik hier om een </a:t>
            </a:r>
            <a:r>
              <a:rPr lang="nl-NL" noProof="0" err="1"/>
              <a:t>bullet</a:t>
            </a:r>
            <a:r>
              <a:rPr lang="nl-NL" noProof="0"/>
              <a:t> te plaatsen. Andere </a:t>
            </a:r>
            <a:r>
              <a:rPr lang="nl-NL" noProof="0" err="1"/>
              <a:t>bullet</a:t>
            </a:r>
            <a:r>
              <a:rPr lang="nl-NL" noProof="0"/>
              <a:t> of tekststijl nodig? Gebruik het menu Tekstopmaak.</a:t>
            </a:r>
          </a:p>
          <a:p>
            <a:pPr lvl="1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2"/>
            <a:r>
              <a:rPr lang="nl-NL" noProof="0"/>
              <a:t>Leestekst</a:t>
            </a:r>
          </a:p>
          <a:p>
            <a:pPr lvl="3"/>
            <a:r>
              <a:rPr lang="nl-NL" noProof="0"/>
              <a:t>Subtitel</a:t>
            </a:r>
          </a:p>
          <a:p>
            <a:pPr lvl="4"/>
            <a:r>
              <a:rPr lang="nl-NL" noProof="0"/>
              <a:t>Numerieke 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 err="1"/>
              <a:t>Bullet</a:t>
            </a:r>
            <a:endParaRPr lang="nl-NL" noProof="0"/>
          </a:p>
          <a:p>
            <a:pPr lvl="6"/>
            <a:r>
              <a:rPr lang="nl-NL" noProof="0"/>
              <a:t>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Leestekst</a:t>
            </a:r>
          </a:p>
          <a:p>
            <a:pPr lvl="8"/>
            <a:r>
              <a:rPr lang="nl-NL" noProof="0"/>
              <a:t>Subtitel</a:t>
            </a:r>
          </a:p>
        </p:txBody>
      </p:sp>
      <p:sp>
        <p:nvSpPr>
          <p:cNvPr id="53" name="Onder balkje">
            <a:extLst>
              <a:ext uri="{FF2B5EF4-FFF2-40B4-BE49-F238E27FC236}">
                <a16:creationId xmlns:a16="http://schemas.microsoft.com/office/drawing/2014/main" id="{11CB7B56-D687-4517-BBBD-5752B48393E8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96F150C4-E3A4-40F1-9ED4-DC76B0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45804E2F-6799-4914-A5D0-6B51B35EFB93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19539" y="-885712"/>
            <a:ext cx="175295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TABEL (100%)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16221" y="1395160"/>
            <a:ext cx="11143622" cy="4471547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/>
              </a:p>
            </p:txBody>
          </p:sp>
        </p:grpSp>
      </p:grpSp>
      <p:pic>
        <p:nvPicPr>
          <p:cNvPr id="36" name="logo">
            <a:extLst>
              <a:ext uri="{FF2B5EF4-FFF2-40B4-BE49-F238E27FC236}">
                <a16:creationId xmlns:a16="http://schemas.microsoft.com/office/drawing/2014/main" id="{26B97214-EB17-4B4C-A83C-2409CD416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6AF92EA9-37D8-4C42-88F3-48205D9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A9F8B797-7D29-405C-AA62-7DA8D2E9F83B}" type="datetime1">
              <a:rPr lang="nl-NL" smtClean="0"/>
              <a:t>2-12-2024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het pictogram hiernaast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89370" y="-885712"/>
            <a:ext cx="161330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FOTO (100%)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1ADB3DF9-1775-4B02-BB3B-7CA5D78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52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ZWAR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B7BF963E-A335-4EFC-96E2-BC5DDD288207}" type="datetime1">
              <a:rPr lang="nl-NL" smtClean="0"/>
              <a:t>2-12-2024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het pictogram hiernaast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28033" y="-885712"/>
            <a:ext cx="273597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ZWART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  <a:lvl2pPr marL="0" indent="0" algn="ctr">
              <a:buFont typeface="Arial" panose="020B0604020202020204" pitchFamily="34" charset="0"/>
              <a:buNone/>
              <a:defRPr/>
            </a:lvl2pPr>
            <a:lvl3pPr marL="0" indent="0" algn="ctr">
              <a:buFont typeface="Arial" panose="020B0604020202020204" pitchFamily="34" charset="0"/>
              <a:buNone/>
              <a:defRPr/>
            </a:lvl3pPr>
            <a:lvl4pPr marL="0" indent="0" algn="ctr">
              <a:buFont typeface="Arial" panose="020B0604020202020204" pitchFamily="34" charset="0"/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  <a:lvl6pPr algn="ctr">
              <a:defRPr sz="4000" b="0"/>
            </a:lvl6pPr>
          </a:lstStyle>
          <a:p>
            <a:pPr lvl="0"/>
            <a:r>
              <a:rPr lang="nl-NL"/>
              <a:t>‘’Plaats hier </a:t>
            </a:r>
            <a:br>
              <a:rPr lang="nl-NL"/>
            </a:br>
            <a:r>
              <a:rPr lang="nl-NL"/>
              <a:t>de citaat’’</a:t>
            </a:r>
          </a:p>
          <a:p>
            <a:pPr lvl="0"/>
            <a:r>
              <a:rPr lang="nl-NL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CC4936A4-A609-4DB4-B771-319DE39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22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WI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715CEF43-AFAE-4401-A83A-77818006065C}" type="datetime1">
              <a:rPr lang="nl-NL" smtClean="0"/>
              <a:t>2-12-2024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het pictogram hiernaast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833351" y="-885712"/>
            <a:ext cx="252534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WIT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 b="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‘’Plaats hier </a:t>
            </a:r>
            <a:br>
              <a:rPr lang="nl-NL"/>
            </a:br>
            <a:r>
              <a:rPr lang="nl-NL"/>
              <a:t>de citaat’’</a:t>
            </a:r>
          </a:p>
          <a:p>
            <a:pPr lvl="0"/>
            <a:r>
              <a:rPr lang="nl-NL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621E4A0F-D5B5-4E58-B6EA-4A7F4DF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83364D3C-7064-4347-94A0-F2074AB9AB5B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78050" y="-885712"/>
            <a:ext cx="163593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ALLEEN TITEL</a:t>
            </a:r>
          </a:p>
        </p:txBody>
      </p:sp>
      <p:pic>
        <p:nvPicPr>
          <p:cNvPr id="36" name="logo">
            <a:extLst>
              <a:ext uri="{FF2B5EF4-FFF2-40B4-BE49-F238E27FC236}">
                <a16:creationId xmlns:a16="http://schemas.microsoft.com/office/drawing/2014/main" id="{26B97214-EB17-4B4C-A83C-2409CD416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926910" y="6337267"/>
              <a:ext cx="1126509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53EE96EE-7724-42F6-A3E5-18EEB734E169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28974" y="-885712"/>
            <a:ext cx="19340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VOORSTELLEN</a:t>
            </a:r>
          </a:p>
        </p:txBody>
      </p:sp>
      <p:grpSp>
        <p:nvGrpSpPr>
          <p:cNvPr id="164" name="Instructie">
            <a:extLst>
              <a:ext uri="{FF2B5EF4-FFF2-40B4-BE49-F238E27FC236}">
                <a16:creationId xmlns:a16="http://schemas.microsoft.com/office/drawing/2014/main" id="{37026B65-6948-43CC-8024-F1D2036974B0}"/>
              </a:ext>
            </a:extLst>
          </p:cNvPr>
          <p:cNvGrpSpPr/>
          <p:nvPr userDrawn="1"/>
        </p:nvGrpSpPr>
        <p:grpSpPr>
          <a:xfrm>
            <a:off x="12391601" y="0"/>
            <a:ext cx="3389661" cy="4934293"/>
            <a:chOff x="12391601" y="0"/>
            <a:chExt cx="3389661" cy="4934293"/>
          </a:xfrm>
        </p:grpSpPr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C9B20113-4759-48C1-9881-247CCBE98DD8}"/>
                </a:ext>
              </a:extLst>
            </p:cNvPr>
            <p:cNvGrpSpPr/>
            <p:nvPr userDrawn="1"/>
          </p:nvGrpSpPr>
          <p:grpSpPr>
            <a:xfrm>
              <a:off x="12757282" y="3250242"/>
              <a:ext cx="1499406" cy="678267"/>
              <a:chOff x="12757283" y="3120781"/>
              <a:chExt cx="1499406" cy="678267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0DE0F46-9A43-45A3-8280-BC629B8D4CC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72B758CA-6448-4B27-B22A-73FD81A231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59C2BBDD-97DB-440D-B3CB-54C597D3A0B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771169D2-EFDC-4694-999E-2025DE9EE1B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96" name="Picture 3">
                <a:extLst>
                  <a:ext uri="{FF2B5EF4-FFF2-40B4-BE49-F238E27FC236}">
                    <a16:creationId xmlns:a16="http://schemas.microsoft.com/office/drawing/2014/main" id="{CEE1DA5C-2467-4252-BF64-A9345864D9D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7" name="Gelijkbenige driehoek 196">
                <a:extLst>
                  <a:ext uri="{FF2B5EF4-FFF2-40B4-BE49-F238E27FC236}">
                    <a16:creationId xmlns:a16="http://schemas.microsoft.com/office/drawing/2014/main" id="{2FBBEC4F-CD14-491C-B9AA-9B1D29FDF15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41E19F4-1ADB-48EB-B67D-27A2AF6F1D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D5FC398C-269A-49E8-8A64-64AABDADF7A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04ED29EE-FBE0-4481-BE52-B2AB359E877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D33C010D-13CC-40D2-989B-508ADF8E07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C875A591-EBA0-45D6-870D-3BECA0D0F7B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ED9CEDED-7608-4099-B0F2-67CBCC83AE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CCE29130-9E34-487F-9106-B5FDF5C215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2033FAF5-9A0C-4D5C-8A37-39CD78C82A8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  <p:grpSp>
          <p:nvGrpSpPr>
            <p:cNvPr id="166" name="Meer informatie">
              <a:extLst>
                <a:ext uri="{FF2B5EF4-FFF2-40B4-BE49-F238E27FC236}">
                  <a16:creationId xmlns:a16="http://schemas.microsoft.com/office/drawing/2014/main" id="{5526D891-AD8C-44F9-B187-13E5DCB2E139}"/>
                </a:ext>
              </a:extLst>
            </p:cNvPr>
            <p:cNvGrpSpPr/>
            <p:nvPr userDrawn="1"/>
          </p:nvGrpSpPr>
          <p:grpSpPr>
            <a:xfrm>
              <a:off x="12396764" y="4151020"/>
              <a:ext cx="3178515" cy="783273"/>
              <a:chOff x="-3741486" y="3386444"/>
              <a:chExt cx="3178515" cy="783273"/>
            </a:xfrm>
          </p:grpSpPr>
          <p:sp>
            <p:nvSpPr>
              <p:cNvPr id="189" name="Freeform 101">
                <a:extLst>
                  <a:ext uri="{FF2B5EF4-FFF2-40B4-BE49-F238E27FC236}">
                    <a16:creationId xmlns:a16="http://schemas.microsoft.com/office/drawing/2014/main" id="{59822D6C-2DC3-4442-8B3C-6AB767BA8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/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017B7CB-D89E-4BF0-9B2B-E247BA82C30C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2A731424-3861-43C3-84BC-130DD7142D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1E86F7E8-EC7E-4A7E-A896-C02C792D470C}"/>
                </a:ext>
              </a:extLst>
            </p:cNvPr>
            <p:cNvSpPr/>
            <p:nvPr userDrawn="1"/>
          </p:nvSpPr>
          <p:spPr>
            <a:xfrm>
              <a:off x="12397262" y="0"/>
              <a:ext cx="3384000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28E9221C-8038-4B14-ACE9-D6013B120CB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FE1259F2-AEF7-4D9F-AE3A-6934AB5C5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CEE20EEE-ED28-4052-A0AD-3A088A2B73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2805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DFC1C346-65E6-4243-9117-B1B682C8F07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7386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8010CD-67EB-4078-9600-B83E442336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03313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95461CD-F1F7-4393-9666-BF029B65570F}"/>
                </a:ext>
              </a:extLst>
            </p:cNvPr>
            <p:cNvSpPr/>
            <p:nvPr userDrawn="1"/>
          </p:nvSpPr>
          <p:spPr>
            <a:xfrm>
              <a:off x="12391601" y="185652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0FDAC91-C6BF-4FDE-A982-5EA89D20698D}"/>
                </a:ext>
              </a:extLst>
            </p:cNvPr>
            <p:cNvSpPr/>
            <p:nvPr userDrawn="1"/>
          </p:nvSpPr>
          <p:spPr>
            <a:xfrm>
              <a:off x="12757282" y="1922587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8971AB1-AAD1-4B9D-A465-C72AE3198278}"/>
                </a:ext>
              </a:extLst>
            </p:cNvPr>
            <p:cNvGrpSpPr/>
            <p:nvPr userDrawn="1"/>
          </p:nvGrpSpPr>
          <p:grpSpPr>
            <a:xfrm>
              <a:off x="12757282" y="1291752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446B015-10CC-489B-8D8A-B269FA37F7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BEC7E7E7-6D1E-452C-A973-0161B7FF3D0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F476E58C-DA17-4829-9639-45B1E5C2373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1E88231B-ED42-41DF-9817-10466535CD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8D7C14C-0155-485C-BF6F-813CD9CA0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8EDE9A61-58F5-4B13-81DA-763FA00A2BA9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98693FD5-5435-465A-B94B-B97EA03C476E}"/>
                </a:ext>
              </a:extLst>
            </p:cNvPr>
            <p:cNvSpPr/>
            <p:nvPr userDrawn="1"/>
          </p:nvSpPr>
          <p:spPr>
            <a:xfrm>
              <a:off x="12391601" y="276807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4996E550-739C-44E7-BC89-8B6A974E3931}"/>
                </a:ext>
              </a:extLst>
            </p:cNvPr>
            <p:cNvSpPr/>
            <p:nvPr userDrawn="1"/>
          </p:nvSpPr>
          <p:spPr>
            <a:xfrm>
              <a:off x="12757283" y="2834141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60CBD64B-9E24-4FA3-8AD0-F6F9D151F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64991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683C293-9728-42E5-9ABE-07277D2DF1E8}"/>
                </a:ext>
              </a:extLst>
            </p:cNvPr>
            <p:cNvGrpSpPr/>
            <p:nvPr userDrawn="1"/>
          </p:nvGrpSpPr>
          <p:grpSpPr>
            <a:xfrm>
              <a:off x="12757282" y="2296644"/>
              <a:ext cx="825500" cy="209550"/>
              <a:chOff x="13504624" y="2444818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8D5780D4-F5E0-407B-963C-7404D8CC4966}"/>
                  </a:ext>
                </a:extLst>
              </p:cNvPr>
              <p:cNvSpPr/>
              <p:nvPr userDrawn="1"/>
            </p:nvSpPr>
            <p:spPr>
              <a:xfrm>
                <a:off x="13504624" y="2444818"/>
                <a:ext cx="825500" cy="2095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F7F962C-6A38-48ED-A896-E0092FDF5886}"/>
                  </a:ext>
                </a:extLst>
              </p:cNvPr>
              <p:cNvCxnSpPr/>
              <p:nvPr userDrawn="1"/>
            </p:nvCxnSpPr>
            <p:spPr>
              <a:xfrm>
                <a:off x="14155269" y="2477218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57C24AA2-E954-4575-9CA2-228AE45A5E70}"/>
                  </a:ext>
                </a:extLst>
              </p:cNvPr>
              <p:cNvSpPr/>
              <p:nvPr userDrawn="1"/>
            </p:nvSpPr>
            <p:spPr>
              <a:xfrm rot="10800000">
                <a:off x="14196089" y="2528872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foto">
            <a:extLst>
              <a:ext uri="{FF2B5EF4-FFF2-40B4-BE49-F238E27FC236}">
                <a16:creationId xmlns:a16="http://schemas.microsoft.com/office/drawing/2014/main" id="{CB6B8576-11F8-41EC-8333-F7B206A9E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5244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207" name="foto">
            <a:extLst>
              <a:ext uri="{FF2B5EF4-FFF2-40B4-BE49-F238E27FC236}">
                <a16:creationId xmlns:a16="http://schemas.microsoft.com/office/drawing/2014/main" id="{93B9B46A-56EE-4744-A5B8-9CD0C972CC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377953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208" name="foto">
            <a:extLst>
              <a:ext uri="{FF2B5EF4-FFF2-40B4-BE49-F238E27FC236}">
                <a16:creationId xmlns:a16="http://schemas.microsoft.com/office/drawing/2014/main" id="{147DEBB2-F750-4BC5-8734-F564106F3DB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26121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209" name="foto">
            <a:extLst>
              <a:ext uri="{FF2B5EF4-FFF2-40B4-BE49-F238E27FC236}">
                <a16:creationId xmlns:a16="http://schemas.microsoft.com/office/drawing/2014/main" id="{92997DD6-3C3E-4D4F-A561-2FBB6E2CB16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074288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onderstaand pictogram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sp>
        <p:nvSpPr>
          <p:cNvPr id="211" name="tekst">
            <a:extLst>
              <a:ext uri="{FF2B5EF4-FFF2-40B4-BE49-F238E27FC236}">
                <a16:creationId xmlns:a16="http://schemas.microsoft.com/office/drawing/2014/main" id="{A2E8DCEB-4330-49AA-A7C5-2DAED7A4A97B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525244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voor een </a:t>
            </a:r>
            <a:br>
              <a:rPr lang="nl-NL" noProof="0"/>
            </a:br>
            <a:r>
              <a:rPr lang="nl-NL" noProof="0"/>
              <a:t>extra toevoeging</a:t>
            </a:r>
          </a:p>
        </p:txBody>
      </p:sp>
      <p:sp>
        <p:nvSpPr>
          <p:cNvPr id="216" name="tekst">
            <a:extLst>
              <a:ext uri="{FF2B5EF4-FFF2-40B4-BE49-F238E27FC236}">
                <a16:creationId xmlns:a16="http://schemas.microsoft.com/office/drawing/2014/main" id="{44DC3E61-1D5A-478B-BF82-E05E5C3AB0A1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3368870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voor een </a:t>
            </a:r>
            <a:br>
              <a:rPr lang="nl-NL" noProof="0"/>
            </a:br>
            <a:r>
              <a:rPr lang="nl-NL" noProof="0"/>
              <a:t>extra toevoeging</a:t>
            </a:r>
          </a:p>
        </p:txBody>
      </p:sp>
      <p:sp>
        <p:nvSpPr>
          <p:cNvPr id="218" name="tekst">
            <a:extLst>
              <a:ext uri="{FF2B5EF4-FFF2-40B4-BE49-F238E27FC236}">
                <a16:creationId xmlns:a16="http://schemas.microsoft.com/office/drawing/2014/main" id="{C12A6F54-7562-4C5D-846B-87E626458C4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217038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voor een </a:t>
            </a:r>
            <a:br>
              <a:rPr lang="nl-NL" noProof="0"/>
            </a:br>
            <a:r>
              <a:rPr lang="nl-NL" noProof="0"/>
              <a:t>extra toevoeging</a:t>
            </a:r>
          </a:p>
        </p:txBody>
      </p:sp>
      <p:sp>
        <p:nvSpPr>
          <p:cNvPr id="220" name="tekst">
            <a:extLst>
              <a:ext uri="{FF2B5EF4-FFF2-40B4-BE49-F238E27FC236}">
                <a16:creationId xmlns:a16="http://schemas.microsoft.com/office/drawing/2014/main" id="{ABCBA0F9-0F97-45BB-B6DE-999D743635EB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9069747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voor een </a:t>
            </a:r>
            <a:br>
              <a:rPr lang="nl-NL" noProof="0"/>
            </a:br>
            <a:r>
              <a:rPr lang="nl-NL" noProof="0"/>
              <a:t>extra toevoeging</a:t>
            </a: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6B210676-552F-4B28-9F20-5CBEE02D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62" y="272177"/>
            <a:ext cx="111663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63" name="Onder balkje">
            <a:extLst>
              <a:ext uri="{FF2B5EF4-FFF2-40B4-BE49-F238E27FC236}">
                <a16:creationId xmlns:a16="http://schemas.microsoft.com/office/drawing/2014/main" id="{EB382FCD-9C8B-4F18-B37B-29CA0F43C41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4" name="GRID" hidden="1">
            <a:extLst>
              <a:ext uri="{FF2B5EF4-FFF2-40B4-BE49-F238E27FC236}">
                <a16:creationId xmlns:a16="http://schemas.microsoft.com/office/drawing/2014/main" id="{EB75E045-9B2F-4037-8D43-019C3B8DAD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9DA70BBF-1A70-4CE9-B92D-91AAD3DF13D4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50D5FBA-5290-4AF6-AA22-20F04180A37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2FE5C9DA-7391-4773-96D0-665A34E0478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8AD4748-BAAA-4B2B-B4E6-3A1492B4BCF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A9941525-5D0D-4509-8ECE-B747140CB04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681D3A7-95CC-4CEF-BFAB-79DF1FCD556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0A5F06F-78F5-4257-84E5-7835A22AE4B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13835FFF-2F9E-4252-9978-9DB584EF03B9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77A95CF-E943-452F-98FE-320623CE6607}"/>
                </a:ext>
              </a:extLst>
            </p:cNvPr>
            <p:cNvSpPr/>
            <p:nvPr userDrawn="1"/>
          </p:nvSpPr>
          <p:spPr>
            <a:xfrm>
              <a:off x="8828730" y="0"/>
              <a:ext cx="24555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8B73A68-CF05-4530-9622-5D3A615F068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5A617AD-4F36-41FD-AF6E-A16FCEFFA38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DA7579D0-E164-4569-B5C8-5731FCF6986E}"/>
                </a:ext>
              </a:extLst>
            </p:cNvPr>
            <p:cNvSpPr/>
            <p:nvPr userDrawn="1"/>
          </p:nvSpPr>
          <p:spPr>
            <a:xfrm>
              <a:off x="5980561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1553237-0241-4E78-B12B-1AC9DE9554B5}"/>
                </a:ext>
              </a:extLst>
            </p:cNvPr>
            <p:cNvSpPr/>
            <p:nvPr userDrawn="1"/>
          </p:nvSpPr>
          <p:spPr>
            <a:xfrm>
              <a:off x="3136756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042FC887-2C74-4586-A11E-0965BADF5F84}"/>
                </a:ext>
              </a:extLst>
            </p:cNvPr>
            <p:cNvSpPr/>
            <p:nvPr userDrawn="1"/>
          </p:nvSpPr>
          <p:spPr>
            <a:xfrm>
              <a:off x="0" y="4284370"/>
              <a:ext cx="12192000" cy="24647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6" name="Tijdelijke aanduiding voor dianummer 5">
            <a:extLst>
              <a:ext uri="{FF2B5EF4-FFF2-40B4-BE49-F238E27FC236}">
                <a16:creationId xmlns:a16="http://schemas.microsoft.com/office/drawing/2014/main" id="{3CFA51F5-599C-4898-83AB-6D5F2884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59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8516D6A5-529C-4A2F-9EF7-A2B647F1C54E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Plaats hier je titel</a:t>
            </a:r>
            <a:endParaRPr lang="nl-NL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Plaats hier de CC-BY tekst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534272" y="-885712"/>
            <a:ext cx="112348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CC-BY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jdelijke aanduiding voor tekst 44">
            <a:extLst>
              <a:ext uri="{FF2B5EF4-FFF2-40B4-BE49-F238E27FC236}">
                <a16:creationId xmlns:a16="http://schemas.microsoft.com/office/drawing/2014/main" id="{2625E133-5B44-43E9-8CFC-FA46765B91E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691963" y="5463172"/>
            <a:ext cx="899703" cy="394157"/>
          </a:xfrm>
          <a:blipFill>
            <a:blip r:embed="rId2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307" r="2307"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E6A3CE52-E5F7-4B4F-85AC-CD549AB4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ver Logo">
            <a:extLst>
              <a:ext uri="{FF2B5EF4-FFF2-40B4-BE49-F238E27FC236}">
                <a16:creationId xmlns:a16="http://schemas.microsoft.com/office/drawing/2014/main" id="{BFE3F2DF-F973-4BC9-A966-72782954493A}"/>
              </a:ext>
            </a:extLst>
          </p:cNvPr>
          <p:cNvSpPr/>
          <p:nvPr userDrawn="1"/>
        </p:nvSpPr>
        <p:spPr>
          <a:xfrm>
            <a:off x="10464800" y="5725024"/>
            <a:ext cx="1727200" cy="10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oto">
            <a:extLst>
              <a:ext uri="{FF2B5EF4-FFF2-40B4-BE49-F238E27FC236}">
                <a16:creationId xmlns:a16="http://schemas.microsoft.com/office/drawing/2014/main" id="{9FA4FBC7-DF59-4250-B300-46C73F53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/>
              <a:t>Klik op het pictogram hiernaast</a:t>
            </a:r>
            <a:br>
              <a:rPr lang="nl-NL"/>
            </a:br>
            <a:r>
              <a:rPr lang="nl-NL"/>
              <a:t>om een afbeelding in te voegen</a:t>
            </a:r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FC73CD82-1D46-4D68-A265-F825BBCF0C74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41" name="Tijdelijke aanduiding voor tekst 4">
            <a:extLst>
              <a:ext uri="{FF2B5EF4-FFF2-40B4-BE49-F238E27FC236}">
                <a16:creationId xmlns:a16="http://schemas.microsoft.com/office/drawing/2014/main" id="{97D94EDB-F9CC-42E2-BBE0-51B1FA51754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0839" y="3264255"/>
            <a:ext cx="4347528" cy="2135167"/>
          </a:xfrm>
          <a:prstGeom prst="roundRect">
            <a:avLst>
              <a:gd name="adj" fmla="val 736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612000" tIns="180000" rIns="180000" bIns="252000" anchor="ctr" anchorCtr="0"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B9D02996-54AC-4166-B627-2F4362DC0176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logo">
            <a:extLst>
              <a:ext uri="{FF2B5EF4-FFF2-40B4-BE49-F238E27FC236}">
                <a16:creationId xmlns:a16="http://schemas.microsoft.com/office/drawing/2014/main" id="{D5F74550-17D3-4535-94BC-8922C0155B1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26" name="wolk">
            <a:extLst>
              <a:ext uri="{FF2B5EF4-FFF2-40B4-BE49-F238E27FC236}">
                <a16:creationId xmlns:a16="http://schemas.microsoft.com/office/drawing/2014/main" id="{2E9579D3-4F63-4CAB-810A-D59D90415FF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4875645" cy="2320893"/>
          </a:xfrm>
          <a:blipFill dpi="0" rotWithShape="1">
            <a:blip r:embed="rId3" cstate="email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nl-NL"/>
              <a:t>Plaats hier de afsluitingszin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B715D031-E29A-40E5-9F78-94BB56E8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7" name="tekst">
            <a:extLst>
              <a:ext uri="{FF2B5EF4-FFF2-40B4-BE49-F238E27FC236}">
                <a16:creationId xmlns:a16="http://schemas.microsoft.com/office/drawing/2014/main" id="{48EC4A08-27AE-4FB4-BF24-48B8321D39D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71062" y="3443305"/>
            <a:ext cx="3200400" cy="261257"/>
          </a:xfrm>
        </p:spPr>
        <p:txBody>
          <a:bodyPr vert="horz" wrap="none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Naam + achternaam</a:t>
            </a:r>
          </a:p>
          <a:p>
            <a:pPr lvl="0"/>
            <a:endParaRPr lang="nl-NL" noProof="0"/>
          </a:p>
        </p:txBody>
      </p:sp>
      <p:sp>
        <p:nvSpPr>
          <p:cNvPr id="31" name="tekst">
            <a:extLst>
              <a:ext uri="{FF2B5EF4-FFF2-40B4-BE49-F238E27FC236}">
                <a16:creationId xmlns:a16="http://schemas.microsoft.com/office/drawing/2014/main" id="{3DD2758F-58F6-46DA-B775-49E492EA5E31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571062" y="3949026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/>
              <a:t>E-mail:</a:t>
            </a:r>
          </a:p>
        </p:txBody>
      </p:sp>
      <p:sp>
        <p:nvSpPr>
          <p:cNvPr id="32" name="tekst">
            <a:extLst>
              <a:ext uri="{FF2B5EF4-FFF2-40B4-BE49-F238E27FC236}">
                <a16:creationId xmlns:a16="http://schemas.microsoft.com/office/drawing/2014/main" id="{22BAB6AC-1F1A-4629-A2B9-2D3448E852C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571062" y="4454747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Website:</a:t>
            </a:r>
          </a:p>
        </p:txBody>
      </p:sp>
      <p:sp>
        <p:nvSpPr>
          <p:cNvPr id="33" name="tekst">
            <a:extLst>
              <a:ext uri="{FF2B5EF4-FFF2-40B4-BE49-F238E27FC236}">
                <a16:creationId xmlns:a16="http://schemas.microsoft.com/office/drawing/2014/main" id="{7C6CD6BC-119A-49EB-9D8D-3794C25113CE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571062" y="4960468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err="1"/>
              <a:t>Social</a:t>
            </a:r>
            <a:r>
              <a:rPr lang="nl-NL"/>
              <a:t> media: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A87B61-A945-41B1-9F67-1FAE779BF38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Samen aanjagen van vernieuwing</a:t>
            </a:r>
          </a:p>
        </p:txBody>
      </p:sp>
    </p:spTree>
    <p:extLst>
      <p:ext uri="{BB962C8B-B14F-4D97-AF65-F5344CB8AC3E}">
        <p14:creationId xmlns:p14="http://schemas.microsoft.com/office/powerpoint/2010/main" val="26114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A109DE8-DE3B-4ABF-AE26-4E37A56FD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980E29EC-4D77-4FE5-9F34-F1B54C0C641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0" name="Tekstvak">
            <a:extLst>
              <a:ext uri="{FF2B5EF4-FFF2-40B4-BE49-F238E27FC236}">
                <a16:creationId xmlns:a16="http://schemas.microsoft.com/office/drawing/2014/main" id="{6992082D-EDB3-45DF-96CC-F7B5BC4AC3C2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9F83E9FC-067F-4F18-B24E-EFC2BDBB537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4C80A36-B777-41EB-8184-7E721556A3D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Samen aanjagen van vernieuwing</a:t>
            </a:r>
          </a:p>
        </p:txBody>
      </p:sp>
    </p:spTree>
    <p:extLst>
      <p:ext uri="{BB962C8B-B14F-4D97-AF65-F5344CB8AC3E}">
        <p14:creationId xmlns:p14="http://schemas.microsoft.com/office/powerpoint/2010/main" val="308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685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0737720" y="358200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75420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0737720" y="0"/>
            <a:ext cx="93636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754200" y="3582000"/>
            <a:ext cx="1918800" cy="327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0;p1"/>
          <p:cNvPicPr/>
          <p:nvPr/>
        </p:nvPicPr>
        <p:blipFill>
          <a:blip r:embed="rId14"/>
          <a:stretch/>
        </p:blipFill>
        <p:spPr>
          <a:xfrm>
            <a:off x="10987200" y="6122160"/>
            <a:ext cx="951840" cy="482040"/>
          </a:xfrm>
          <a:prstGeom prst="rect">
            <a:avLst/>
          </a:prstGeom>
          <a:ln w="0">
            <a:noFill/>
          </a:ln>
        </p:spPr>
      </p:pic>
      <p:sp>
        <p:nvSpPr>
          <p:cNvPr id="10" name="Google Shape;17;p2"/>
          <p:cNvSpPr/>
          <p:nvPr/>
        </p:nvSpPr>
        <p:spPr>
          <a:xfrm>
            <a:off x="10325160" y="5688360"/>
            <a:ext cx="1866600" cy="1169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259200" y="261360"/>
            <a:ext cx="11669760" cy="6343200"/>
          </a:xfrm>
          <a:prstGeom prst="rect">
            <a:avLst/>
          </a:prstGeom>
          <a:solidFill>
            <a:srgbClr val="D8D8D8"/>
          </a:solidFill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Google Shape;19;p2"/>
          <p:cNvSpPr/>
          <p:nvPr/>
        </p:nvSpPr>
        <p:spPr>
          <a:xfrm>
            <a:off x="5343840" y="-885600"/>
            <a:ext cx="1504080" cy="365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0" tIns="183600" rIns="360000" bIns="1836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rgbClr val="212121"/>
                </a:solidFill>
                <a:latin typeface="Calibri"/>
                <a:ea typeface="Calibri"/>
              </a:rPr>
              <a:t>TITLE SLIDE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23360" y="524520"/>
            <a:ext cx="5556240" cy="2644920"/>
          </a:xfrm>
          <a:prstGeom prst="rect">
            <a:avLst/>
          </a:prstGeom>
          <a:blipFill rotWithShape="0">
            <a:blip r:embed="rId15">
              <a:alphaModFix amt="90000"/>
            </a:blip>
            <a:stretch/>
          </a:blipFill>
          <a:ln w="0">
            <a:noFill/>
          </a:ln>
        </p:spPr>
        <p:txBody>
          <a:bodyPr lIns="900000" tIns="720000" rIns="288000" bIns="1800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1013040" y="2183760"/>
            <a:ext cx="4875120" cy="973800"/>
          </a:xfrm>
          <a:prstGeom prst="rect">
            <a:avLst/>
          </a:prstGeom>
          <a:noFill/>
          <a:ln w="0">
            <a:noFill/>
          </a:ln>
        </p:spPr>
        <p:txBody>
          <a:bodyPr lIns="324000" tIns="0" rIns="25200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10692000" y="5852160"/>
            <a:ext cx="991440" cy="486360"/>
          </a:xfrm>
          <a:prstGeom prst="rect">
            <a:avLst/>
          </a:prstGeom>
          <a:blipFill rotWithShape="0">
            <a:blip r:embed="rId16"/>
            <a:stretch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solidFill>
            <a:srgbClr val="EA76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0;p1"/>
          <p:cNvPicPr/>
          <p:nvPr/>
        </p:nvPicPr>
        <p:blipFill>
          <a:blip r:embed="rId14"/>
          <a:stretch/>
        </p:blipFill>
        <p:spPr>
          <a:xfrm>
            <a:off x="10987200" y="6122160"/>
            <a:ext cx="951840" cy="48204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33;p4"/>
          <p:cNvSpPr/>
          <p:nvPr/>
        </p:nvSpPr>
        <p:spPr>
          <a:xfrm>
            <a:off x="-2520" y="6786000"/>
            <a:ext cx="12191760" cy="76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dt" idx="1"/>
          </p:nvPr>
        </p:nvSpPr>
        <p:spPr>
          <a:xfrm>
            <a:off x="7645680" y="7045560"/>
            <a:ext cx="313992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ftr" idx="2"/>
          </p:nvPr>
        </p:nvSpPr>
        <p:spPr>
          <a:xfrm>
            <a:off x="927000" y="7045560"/>
            <a:ext cx="671832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1" name="Google Shape;38;p4"/>
          <p:cNvSpPr/>
          <p:nvPr/>
        </p:nvSpPr>
        <p:spPr>
          <a:xfrm>
            <a:off x="5098680" y="-885600"/>
            <a:ext cx="1994760" cy="365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0" tIns="183600" rIns="360000" bIns="1836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rgbClr val="212121"/>
                </a:solidFill>
                <a:latin typeface="Calibri"/>
                <a:ea typeface="Calibri"/>
              </a:rPr>
              <a:t>TEXT SLIDE (100%)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9754200" y="0"/>
            <a:ext cx="1918800" cy="6857640"/>
          </a:xfrm>
          <a:prstGeom prst="rect">
            <a:avLst/>
          </a:prstGeom>
          <a:solidFill>
            <a:srgbClr val="EA76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0BE1501-AA75-40D8-B800-DC713241C429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‹nr.›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ogo">
            <a:extLst>
              <a:ext uri="{FF2B5EF4-FFF2-40B4-BE49-F238E27FC236}">
                <a16:creationId xmlns:a16="http://schemas.microsoft.com/office/drawing/2014/main" id="{A9EF41EF-91DB-4F13-83A5-72C0E41968C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2177"/>
            <a:ext cx="11293914" cy="600744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r>
              <a:rPr lang="nl-NL" noProof="0"/>
              <a:t>Plaats hier je titel</a:t>
            </a:r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464994"/>
            <a:ext cx="11268000" cy="4469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/>
              <a:t>JU-LEVEL1=</a:t>
            </a:r>
            <a:r>
              <a:rPr lang="nl-NL" noProof="0" err="1"/>
              <a:t>Bullet</a:t>
            </a:r>
            <a:r>
              <a:rPr lang="nl-NL" noProof="0"/>
              <a:t> oranje</a:t>
            </a:r>
          </a:p>
          <a:p>
            <a:pPr lvl="1"/>
            <a:r>
              <a:rPr lang="nl-NL" noProof="0"/>
              <a:t>JU-LEVEL2=</a:t>
            </a:r>
            <a:r>
              <a:rPr lang="nl-NL" noProof="0" err="1"/>
              <a:t>Bullet</a:t>
            </a:r>
            <a:r>
              <a:rPr lang="nl-NL" noProof="0"/>
              <a:t> rood</a:t>
            </a:r>
          </a:p>
          <a:p>
            <a:pPr lvl="2"/>
            <a:r>
              <a:rPr lang="nl-NL" noProof="0"/>
              <a:t>JU-LEVEL3=</a:t>
            </a:r>
            <a:r>
              <a:rPr lang="nl-NL" noProof="0" err="1"/>
              <a:t>Bullet</a:t>
            </a:r>
            <a:r>
              <a:rPr lang="nl-NL" noProof="0"/>
              <a:t> blauw</a:t>
            </a:r>
          </a:p>
          <a:p>
            <a:pPr lvl="3"/>
            <a:r>
              <a:rPr lang="nl-NL" noProof="0"/>
              <a:t>JU-LEVEL4=</a:t>
            </a:r>
            <a:r>
              <a:rPr lang="nl-NL" noProof="0" err="1"/>
              <a:t>Bullet</a:t>
            </a:r>
            <a:r>
              <a:rPr lang="nl-NL" noProof="0"/>
              <a:t> groen</a:t>
            </a:r>
          </a:p>
          <a:p>
            <a:pPr lvl="4"/>
            <a:r>
              <a:rPr lang="nl-NL" noProof="0"/>
              <a:t>JU-LEVEL5=Leestekst</a:t>
            </a:r>
          </a:p>
          <a:p>
            <a:pPr lvl="5"/>
            <a:r>
              <a:rPr lang="nl-NL" noProof="0"/>
              <a:t>JU-LEVEL6=Subtitel</a:t>
            </a:r>
          </a:p>
          <a:p>
            <a:pPr lvl="6"/>
            <a:r>
              <a:rPr lang="nl-NL" noProof="0"/>
              <a:t>JU-LEVEL7=Sub-</a:t>
            </a:r>
            <a:r>
              <a:rPr lang="nl-NL" noProof="0" err="1"/>
              <a:t>bullet</a:t>
            </a:r>
            <a:endParaRPr lang="nl-NL" noProof="0"/>
          </a:p>
          <a:p>
            <a:pPr lvl="7"/>
            <a:r>
              <a:rPr lang="nl-NL" noProof="0"/>
              <a:t>JU-LEVEL8=Nummers</a:t>
            </a:r>
          </a:p>
          <a:p>
            <a:pPr lvl="8"/>
            <a:r>
              <a:rPr lang="nl-NL" noProof="0"/>
              <a:t>JU-LEVEL9=Sub-nummering</a:t>
            </a:r>
          </a:p>
        </p:txBody>
      </p:sp>
      <p:grpSp>
        <p:nvGrpSpPr>
          <p:cNvPr id="103" name="GRID" hidden="1">
            <a:extLst>
              <a:ext uri="{FF2B5EF4-FFF2-40B4-BE49-F238E27FC236}">
                <a16:creationId xmlns:a16="http://schemas.microsoft.com/office/drawing/2014/main" id="{8474276A-7378-47BC-A88E-F5BABDA49A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138F63C-9024-48F4-8CD3-A4992A6D91DE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0215613B-5C64-45D6-80BB-B963DC8EDE2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72465A97-6C2F-45B6-8024-AF684A3AD5D6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259D72CC-F81D-4F98-A3A5-0BAD485A58A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28A2B9C3-3230-440F-8073-1EF9F74C13A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3C86417D-2D40-44D5-BED5-15D4355710C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ECE60979-D6D1-478E-90C1-26EFC26CC802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BE90DC0-51B0-4F22-86A2-1384A52355C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61069823-AAA4-494E-A2C2-145F92894526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381AF8F-0B24-47CE-8CA3-95221D67D0F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6C3D69B-F065-4A21-8578-E48BFBEA8144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7" name="KADER" hidden="1">
            <a:extLst>
              <a:ext uri="{FF2B5EF4-FFF2-40B4-BE49-F238E27FC236}">
                <a16:creationId xmlns:a16="http://schemas.microsoft.com/office/drawing/2014/main" id="{E6E7F0C9-3A01-4084-9EFF-E9B01BB674B9}"/>
              </a:ext>
            </a:extLst>
          </p:cNvPr>
          <p:cNvGrpSpPr/>
          <p:nvPr userDrawn="1"/>
        </p:nvGrpSpPr>
        <p:grpSpPr>
          <a:xfrm>
            <a:off x="-355722" y="-212464"/>
            <a:ext cx="12894355" cy="7257527"/>
            <a:chOff x="-355722" y="-212464"/>
            <a:chExt cx="12894355" cy="7257527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A8EF71D-19CD-4203-9B9C-9F56A2224E5B}"/>
                </a:ext>
              </a:extLst>
            </p:cNvPr>
            <p:cNvSpPr/>
            <p:nvPr userDrawn="1"/>
          </p:nvSpPr>
          <p:spPr>
            <a:xfrm rot="16200000">
              <a:off x="843910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EDA6DA0-A430-44EF-88B3-6F36E44BBC17}"/>
                </a:ext>
              </a:extLst>
            </p:cNvPr>
            <p:cNvSpPr/>
            <p:nvPr userDrawn="1"/>
          </p:nvSpPr>
          <p:spPr>
            <a:xfrm rot="16200000">
              <a:off x="-349889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7A82A2E-5716-4F29-AA63-0242AA0E4216}"/>
                </a:ext>
              </a:extLst>
            </p:cNvPr>
            <p:cNvSpPr/>
            <p:nvPr userDrawn="1"/>
          </p:nvSpPr>
          <p:spPr>
            <a:xfrm>
              <a:off x="-355722" y="-5619"/>
              <a:ext cx="12894355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CF563EC-A799-4E63-B987-7B93FFBDF726}"/>
                </a:ext>
              </a:extLst>
            </p:cNvPr>
            <p:cNvSpPr/>
            <p:nvPr userDrawn="1"/>
          </p:nvSpPr>
          <p:spPr>
            <a:xfrm>
              <a:off x="-355722" y="6604685"/>
              <a:ext cx="12894355" cy="257475"/>
            </a:xfrm>
            <a:prstGeom prst="rect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datum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45707" y="6376061"/>
            <a:ext cx="3140325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BC5AFA-D9DA-4B84-B0D7-1918E212144A}" type="datetime1">
              <a:rPr lang="nl-NL" smtClean="0"/>
              <a:t>2-12-2024</a:t>
            </a:fld>
            <a:endParaRPr lang="nl-NL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6910" y="6376061"/>
            <a:ext cx="6718797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&lt;Plaats hier je voettekst&gt;</a:t>
            </a:r>
          </a:p>
        </p:txBody>
      </p:sp>
      <p:sp>
        <p:nvSpPr>
          <p:cNvPr id="6" name="nummer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62" y="6376061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22" name="logoboven">
            <a:extLst>
              <a:ext uri="{FF2B5EF4-FFF2-40B4-BE49-F238E27FC236}">
                <a16:creationId xmlns:a16="http://schemas.microsoft.com/office/drawing/2014/main" id="{CBC6162C-9627-4687-89A5-937B0031F48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266" y="-1395191"/>
            <a:ext cx="952381" cy="4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8" r:id="rId2"/>
    <p:sldLayoutId id="2147483736" r:id="rId3"/>
    <p:sldLayoutId id="2147483723" r:id="rId4"/>
    <p:sldLayoutId id="2147483725" r:id="rId5"/>
    <p:sldLayoutId id="2147483730" r:id="rId6"/>
    <p:sldLayoutId id="2147483731" r:id="rId7"/>
    <p:sldLayoutId id="2147483732" r:id="rId8"/>
    <p:sldLayoutId id="2147483733" r:id="rId9"/>
    <p:sldLayoutId id="2147483737" r:id="rId10"/>
    <p:sldLayoutId id="2147483738" r:id="rId11"/>
    <p:sldLayoutId id="2147483739" r:id="rId12"/>
    <p:sldLayoutId id="2147483740" r:id="rId13"/>
    <p:sldLayoutId id="2147483721" r:id="rId14"/>
    <p:sldLayoutId id="2147483741" r:id="rId15"/>
    <p:sldLayoutId id="2147483745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Tx/>
        <a:buBlip>
          <a:blip r:embed="rId23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4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5"/>
        </a:buBlip>
        <a:tabLst/>
        <a:defRPr sz="2000" b="0" kern="1200" cap="none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33400" indent="-27146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61938" indent="-2619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36575" indent="-2746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 cap="none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1.xml"/><Relationship Id="rId4" Type="http://schemas.openxmlformats.org/officeDocument/2006/relationships/hyperlink" Target="https://en.wikipedia.org/wiki/Ampere_(microarchitecture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2.xml"/><Relationship Id="rId4" Type="http://schemas.openxmlformats.org/officeDocument/2006/relationships/hyperlink" Target="https://en.wikipedia.org/wiki/Ampere_(microarchitecture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3.xml"/><Relationship Id="rId4" Type="http://schemas.openxmlformats.org/officeDocument/2006/relationships/hyperlink" Target="https://en.wikipedia.org/wiki/Ampere_(microarchitecture)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4.xml"/><Relationship Id="rId4" Type="http://schemas.openxmlformats.org/officeDocument/2006/relationships/hyperlink" Target="https://en.wikipedia.org/wiki/Ampere_(microarchitecture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5.xml"/><Relationship Id="rId4" Type="http://schemas.openxmlformats.org/officeDocument/2006/relationships/hyperlink" Target="https://en.wikipedia.org/wiki/Ampere_(microarchitecture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e-ri.eu/wp-content/uploads/Best-Practice-Guide_Deep-Learning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comments" Target="../comments/comment6.xml"/><Relationship Id="rId4" Type="http://schemas.openxmlformats.org/officeDocument/2006/relationships/hyperlink" Target="https://en.wikipedia.org/wiki/Ampere_(microarchitecture)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ervicedesk.surf.nl/wiki/display/WIKI/Deep+Learning+on+A100+GPUs" TargetMode="Externa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ervicedesk.surf.nl/wiki/display/WIKI/Deep+Learning+on+A100+GPUs" TargetMode="Externa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ervicedesk.surf.nl/wiki/display/WIKI/Deep+Learning+on+A100+GPUs" TargetMode="Externa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icedesk.surf.nl/wiki/display/WIKI/Deep+Learning+on+A100+GPUs" TargetMode="Externa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intel-extension-for-pytor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umi-supercomputer.e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/tree/main/third_par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zyang.com/2020/09/lets-talk-about-the-pytorch-dispatch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desk.surf.nl/wiki/display/WIKI/Deep+Learning+on+A100+GP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otes/cuda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hyperlink" Target="https://docs.nvidia.com/deeplearning/performance/index.html" TargetMode="External"/><Relationship Id="rId4" Type="http://schemas.openxmlformats.org/officeDocument/2006/relationships/hyperlink" Target="https://docs.nvidia.com/deeplearning/performance/dl-performance-memory-limited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desk.surf.nl/wiki/display/WIKI/Snellius+hardware+and+file+system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/>
          </p:nvPr>
        </p:nvSpPr>
        <p:spPr>
          <a:xfrm>
            <a:off x="423360" y="524520"/>
            <a:ext cx="5556240" cy="2644920"/>
          </a:xfrm>
          <a:prstGeom prst="rect">
            <a:avLst/>
          </a:prstGeom>
          <a:blipFill rotWithShape="0">
            <a:blip r:embed="rId3">
              <a:alphaModFix amt="90000"/>
            </a:blip>
            <a:stretch/>
          </a:blipFill>
          <a:ln w="0">
            <a:noFill/>
          </a:ln>
        </p:spPr>
        <p:txBody>
          <a:bodyPr lIns="900000" tIns="720000" rIns="288000" bIns="1800000" anchor="t">
            <a:noAutofit/>
          </a:bodyPr>
          <a:lstStyle/>
          <a:p>
            <a:pPr>
              <a:lnSpc>
                <a:spcPct val="114999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r>
              <a:rPr lang="en-GB" sz="2500" b="1" spc="-1" dirty="0">
                <a:solidFill>
                  <a:srgbClr val="000000"/>
                </a:solidFill>
                <a:latin typeface="Arial"/>
              </a:rPr>
              <a:t>Make </a:t>
            </a:r>
            <a:r>
              <a:rPr lang="en-GB" sz="2500" b="1" spc="-1" dirty="0" err="1">
                <a:solidFill>
                  <a:srgbClr val="000000"/>
                </a:solidFill>
                <a:latin typeface="Arial"/>
              </a:rPr>
              <a:t>Snellius</a:t>
            </a:r>
            <a:r>
              <a:rPr lang="en-GB" sz="2500" b="1" spc="-1" dirty="0">
                <a:solidFill>
                  <a:srgbClr val="000000"/>
                </a:solidFill>
                <a:latin typeface="Arial"/>
              </a:rPr>
              <a:t> go fast(er)</a:t>
            </a:r>
            <a:endParaRPr lang="nl-NL" dirty="0"/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1013040" y="2183760"/>
            <a:ext cx="4875120" cy="973800"/>
          </a:xfrm>
          <a:prstGeom prst="rect">
            <a:avLst/>
          </a:prstGeom>
          <a:noFill/>
          <a:ln w="0">
            <a:noFill/>
          </a:ln>
        </p:spPr>
        <p:txBody>
          <a:bodyPr lIns="324000" tIns="0" rIns="252000" bIns="0" anchor="t">
            <a:noAutofit/>
          </a:bodyPr>
          <a:lstStyle/>
          <a:p>
            <a:pPr>
              <a:buNone/>
              <a:tabLst>
                <a:tab pos="0" algn="l"/>
              </a:tabLst>
            </a:pPr>
            <a:r>
              <a:rPr lang="en-GB" sz="1800" spc="-1" dirty="0">
                <a:solidFill>
                  <a:srgbClr val="000000"/>
                </a:solidFill>
                <a:latin typeface="Calibri"/>
              </a:rPr>
              <a:t>Robert Jan </a:t>
            </a:r>
            <a:r>
              <a:rPr lang="en-GB" sz="1800" spc="-1" dirty="0" err="1">
                <a:solidFill>
                  <a:srgbClr val="000000"/>
                </a:solidFill>
                <a:latin typeface="Calibri"/>
              </a:rPr>
              <a:t>Schlimbach</a:t>
            </a:r>
            <a:r>
              <a:rPr lang="en-GB" sz="1800" spc="-1" dirty="0">
                <a:solidFill>
                  <a:srgbClr val="000000"/>
                </a:solidFill>
                <a:latin typeface="Calibri"/>
              </a:rPr>
              <a:t> &amp; Lars Veefkind</a:t>
            </a:r>
            <a:endParaRPr lang="en-US" sz="1800" spc="-1" dirty="0" err="1">
              <a:solidFill>
                <a:srgbClr val="000000"/>
              </a:solidFill>
              <a:latin typeface="Arial"/>
            </a:endParaRPr>
          </a:p>
          <a:p>
            <a:pPr>
              <a:buNone/>
              <a:tabLst>
                <a:tab pos="0" algn="l"/>
              </a:tabLst>
            </a:pPr>
            <a:r>
              <a:rPr lang="en-GB" sz="1800" spc="-1" dirty="0">
                <a:solidFill>
                  <a:srgbClr val="000000"/>
                </a:solidFill>
                <a:latin typeface="Calibri"/>
              </a:rPr>
              <a:t>Team High-Performance Machine-Learning</a:t>
            </a:r>
            <a:endParaRPr lang="en-GB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10692000" y="5852160"/>
            <a:ext cx="991440" cy="48636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Google Shape;226;p23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4" name="Google Shape;227;p23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5" name="Google Shape;228;p23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6" name="Google Shape;229;p23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7" name="Google Shape;230;p23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fbeelding 1" descr="Afbeelding met overdekt, muur&#10;&#10;Automatisch gegenereerde beschrijving">
            <a:extLst>
              <a:ext uri="{FF2B5EF4-FFF2-40B4-BE49-F238E27FC236}">
                <a16:creationId xmlns:a16="http://schemas.microsoft.com/office/drawing/2014/main" id="{5E179440-CA2A-E3A5-961A-432D77DB3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176" y="-1587"/>
            <a:ext cx="6343650" cy="4757738"/>
          </a:xfrm>
          <a:prstGeom prst="rect">
            <a:avLst/>
          </a:prstGeom>
        </p:spPr>
      </p:pic>
      <p:pic>
        <p:nvPicPr>
          <p:cNvPr id="3" name="Afbeelding 2" descr="Afbeelding met elektronica, Elektrische bedrading, server, Elektronische engineering&#10;&#10;Automatisch gegenereerde beschrijving">
            <a:extLst>
              <a:ext uri="{FF2B5EF4-FFF2-40B4-BE49-F238E27FC236}">
                <a16:creationId xmlns:a16="http://schemas.microsoft.com/office/drawing/2014/main" id="{2731C261-ABC9-5567-C5BA-58F99BC4F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" y="3038474"/>
            <a:ext cx="2863850" cy="3821113"/>
          </a:xfrm>
          <a:prstGeom prst="rect">
            <a:avLst/>
          </a:prstGeom>
        </p:spPr>
      </p:pic>
      <p:pic>
        <p:nvPicPr>
          <p:cNvPr id="4" name="Afbeelding 3" descr="Afbeelding met elektronica, Elektronische engineering, Computeronderdeel, Elektrische bedrading&#10;&#10;Automatisch gegenereerde beschrijving">
            <a:extLst>
              <a:ext uri="{FF2B5EF4-FFF2-40B4-BE49-F238E27FC236}">
                <a16:creationId xmlns:a16="http://schemas.microsoft.com/office/drawing/2014/main" id="{AA44F28F-FC9A-23BE-5E7B-72FDFE0B9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0" y="3038474"/>
            <a:ext cx="2863850" cy="38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5586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err="1"/>
              <a:t>Compute</a:t>
            </a:r>
            <a:r>
              <a:rPr lang="nl-NL"/>
              <a:t> (</a:t>
            </a:r>
            <a:r>
              <a:rPr lang="nl-NL" err="1"/>
              <a:t>floating</a:t>
            </a:r>
            <a:r>
              <a:rPr lang="nl-NL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bandwidth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size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Communication</a:t>
            </a:r>
          </a:p>
          <a:p>
            <a:pPr lvl="1"/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10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7237683" y="1018098"/>
            <a:ext cx="346878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/>
              <a:t>E.g. training a </a:t>
            </a:r>
            <a:r>
              <a:rPr lang="nl-NL" err="1"/>
              <a:t>compute</a:t>
            </a:r>
            <a:r>
              <a:rPr lang="nl-NL"/>
              <a:t> intensive </a:t>
            </a:r>
            <a:r>
              <a:rPr lang="nl-NL" err="1"/>
              <a:t>network</a:t>
            </a:r>
            <a:r>
              <a:rPr lang="nl-NL"/>
              <a:t> on a single node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42100" y="12700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3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err="1"/>
              <a:t>Compute</a:t>
            </a:r>
            <a:r>
              <a:rPr lang="nl-NL"/>
              <a:t> (</a:t>
            </a:r>
            <a:r>
              <a:rPr lang="nl-NL" err="1"/>
              <a:t>floating</a:t>
            </a:r>
            <a:r>
              <a:rPr lang="nl-NL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bandwidth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size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Communication</a:t>
            </a:r>
          </a:p>
          <a:p>
            <a:pPr lvl="1"/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11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732483" y="1551498"/>
            <a:ext cx="4547917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/>
              <a:t>Data </a:t>
            </a:r>
            <a:r>
              <a:rPr lang="nl-NL" err="1"/>
              <a:t>needs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get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processor in time in order </a:t>
            </a:r>
            <a:r>
              <a:rPr lang="nl-NL" err="1"/>
              <a:t>to</a:t>
            </a:r>
            <a:r>
              <a:rPr lang="nl-NL"/>
              <a:t> do </a:t>
            </a:r>
            <a:r>
              <a:rPr lang="nl-NL" err="1"/>
              <a:t>compute</a:t>
            </a:r>
            <a:r>
              <a:rPr lang="nl-NL"/>
              <a:t>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err="1"/>
              <a:t>Many</a:t>
            </a:r>
            <a:r>
              <a:rPr lang="nl-NL"/>
              <a:t> codes are </a:t>
            </a:r>
            <a:r>
              <a:rPr lang="nl-NL" err="1"/>
              <a:t>limited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memory </a:t>
            </a:r>
            <a:r>
              <a:rPr lang="nl-NL" err="1"/>
              <a:t>bandwidth</a:t>
            </a:r>
            <a:endParaRPr lang="nl-NL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36900" y="18034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err="1"/>
              <a:t>Compute</a:t>
            </a:r>
            <a:r>
              <a:rPr lang="nl-NL"/>
              <a:t> (</a:t>
            </a:r>
            <a:r>
              <a:rPr lang="nl-NL" err="1"/>
              <a:t>floating</a:t>
            </a:r>
            <a:r>
              <a:rPr lang="nl-NL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bandwidth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size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Communication</a:t>
            </a:r>
          </a:p>
          <a:p>
            <a:pPr lvl="1"/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12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732483" y="1588869"/>
            <a:ext cx="5337256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or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, or </a:t>
            </a:r>
            <a:r>
              <a:rPr lang="nl-NL" dirty="0" err="1"/>
              <a:t>networks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large input/output </a:t>
            </a:r>
            <a:r>
              <a:rPr lang="nl-NL" dirty="0" err="1"/>
              <a:t>layers</a:t>
            </a:r>
            <a:r>
              <a:rPr lang="nl-NL" dirty="0"/>
              <a:t> (e.g. high </a:t>
            </a:r>
            <a:r>
              <a:rPr lang="nl-NL" dirty="0" err="1"/>
              <a:t>resolution</a:t>
            </a:r>
            <a:r>
              <a:rPr lang="nl-NL" dirty="0"/>
              <a:t> images)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memory </a:t>
            </a:r>
            <a:r>
              <a:rPr lang="nl-NL" dirty="0" err="1"/>
              <a:t>size</a:t>
            </a:r>
            <a:r>
              <a:rPr lang="nl-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a performance bottleneck, but a no-go!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73683" y="22352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err="1"/>
              <a:t>Compute</a:t>
            </a:r>
            <a:r>
              <a:rPr lang="nl-NL"/>
              <a:t> (</a:t>
            </a:r>
            <a:r>
              <a:rPr lang="nl-NL" err="1"/>
              <a:t>floating</a:t>
            </a:r>
            <a:r>
              <a:rPr lang="nl-NL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bandwidth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size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Communication</a:t>
            </a:r>
          </a:p>
          <a:p>
            <a:pPr lvl="1"/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13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707083" y="1932970"/>
            <a:ext cx="5337256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HPC systems </a:t>
            </a:r>
            <a:r>
              <a:rPr lang="nl-NL" dirty="0" err="1"/>
              <a:t>typically</a:t>
            </a:r>
            <a:r>
              <a:rPr lang="nl-NL" dirty="0"/>
              <a:t> have shared file systems,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bandwidth</a:t>
            </a:r>
            <a:r>
              <a:rPr lang="nl-NL" dirty="0"/>
              <a:t>, but (</a:t>
            </a:r>
            <a:r>
              <a:rPr lang="nl-NL" dirty="0" err="1"/>
              <a:t>relatively</a:t>
            </a:r>
            <a:r>
              <a:rPr lang="nl-NL" dirty="0"/>
              <a:t>) low I/O operations per second (IOPS)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Common bottleneck in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!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nodes</a:t>
            </a:r>
            <a:r>
              <a:rPr lang="nl-NL" dirty="0"/>
              <a:t> reading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filesystem.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Other</a:t>
            </a:r>
            <a:r>
              <a:rPr lang="nl-NL" dirty="0"/>
              <a:t> users (&amp; </a:t>
            </a:r>
            <a:r>
              <a:rPr lang="nl-NL" dirty="0" err="1"/>
              <a:t>sysadmins</a:t>
            </a:r>
            <a:r>
              <a:rPr lang="nl-NL" dirty="0"/>
              <a:t>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dislike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I/O in a </a:t>
            </a:r>
            <a:r>
              <a:rPr lang="nl-NL" dirty="0" err="1"/>
              <a:t>naive</a:t>
            </a:r>
            <a:r>
              <a:rPr lang="nl-NL" dirty="0"/>
              <a:t> way!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48283" y="27178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err="1"/>
              <a:t>Compute</a:t>
            </a:r>
            <a:r>
              <a:rPr lang="nl-NL"/>
              <a:t> (</a:t>
            </a:r>
            <a:r>
              <a:rPr lang="nl-NL" err="1"/>
              <a:t>floating</a:t>
            </a:r>
            <a:r>
              <a:rPr lang="nl-NL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bandwidth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Memory </a:t>
            </a:r>
            <a:r>
              <a:rPr lang="nl-NL" err="1"/>
              <a:t>size</a:t>
            </a:r>
            <a:endParaRPr lang="nl-NL"/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Communication</a:t>
            </a:r>
          </a:p>
          <a:p>
            <a:pPr lvl="1"/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14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707082" y="2295800"/>
            <a:ext cx="6033817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 anchor="t">
            <a:spAutoFit/>
          </a:bodyPr>
          <a:lstStyle/>
          <a:p>
            <a:r>
              <a:rPr lang="nl-NL" dirty="0"/>
              <a:t>Communication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limiting</a:t>
            </a:r>
            <a:r>
              <a:rPr lang="nl-NL" dirty="0"/>
              <a:t> in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Latency</a:t>
            </a:r>
            <a:r>
              <a:rPr lang="nl-NL" dirty="0"/>
              <a:t> (</a:t>
            </a:r>
            <a:r>
              <a:rPr lang="nl-NL" dirty="0" err="1"/>
              <a:t>many</a:t>
            </a:r>
            <a:r>
              <a:rPr lang="nl-NL" dirty="0"/>
              <a:t>, small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nodes</a:t>
            </a:r>
            <a:r>
              <a:rPr lang="nl-NL" dirty="0"/>
              <a:t>)</a:t>
            </a:r>
            <a:endParaRPr lang="nl-NL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Bandwidth</a:t>
            </a:r>
            <a:r>
              <a:rPr lang="nl-NL" dirty="0"/>
              <a:t> (few, large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nodes</a:t>
            </a:r>
            <a:r>
              <a:rPr lang="nl-NL" dirty="0"/>
              <a:t>)</a:t>
            </a:r>
            <a:endParaRPr lang="nl-NL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Load </a:t>
            </a:r>
            <a:r>
              <a:rPr lang="nl-NL" dirty="0" err="1"/>
              <a:t>imbalance</a:t>
            </a:r>
            <a:r>
              <a:rPr lang="nl-NL" dirty="0"/>
              <a:t> (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workers</a:t>
            </a:r>
            <a:r>
              <a:rPr lang="nl-NL" dirty="0"/>
              <a:t> in </a:t>
            </a:r>
            <a:r>
              <a:rPr lang="nl-NL" dirty="0" err="1"/>
              <a:t>distributed</a:t>
            </a:r>
            <a:r>
              <a:rPr lang="nl-NL" dirty="0"/>
              <a:t> job are slower / have more </a:t>
            </a:r>
            <a:r>
              <a:rPr lang="nl-NL" dirty="0" err="1"/>
              <a:t>work</a:t>
            </a:r>
            <a:r>
              <a:rPr lang="nl-NL" dirty="0"/>
              <a:t>; </a:t>
            </a:r>
            <a:r>
              <a:rPr lang="nl-NL" dirty="0" err="1"/>
              <a:t>others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wait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synchronization</a:t>
            </a:r>
            <a:r>
              <a:rPr lang="nl-NL" dirty="0"/>
              <a:t> is </a:t>
            </a:r>
            <a:r>
              <a:rPr lang="nl-NL" dirty="0" err="1"/>
              <a:t>needed</a:t>
            </a:r>
            <a:r>
              <a:rPr lang="nl-NL" dirty="0"/>
              <a:t>)</a:t>
            </a:r>
            <a:endParaRPr lang="nl-NL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CPU &lt;-&gt;</a:t>
            </a:r>
            <a:r>
              <a:rPr lang="nl-NL" dirty="0">
                <a:sym typeface="Wingdings" panose="05000000000000000000" pitchFamily="2" charset="2"/>
              </a:rPr>
              <a:t> GPU</a:t>
            </a:r>
            <a:endParaRPr lang="nl-NL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48283" y="316953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7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nl-NL" dirty="0"/>
              <a:t>A look at </a:t>
            </a:r>
            <a:r>
              <a:rPr lang="nl-NL" dirty="0" err="1"/>
              <a:t>the</a:t>
            </a:r>
            <a:r>
              <a:rPr lang="nl-NL" dirty="0"/>
              <a:t> hardware, </a:t>
            </a:r>
            <a:r>
              <a:rPr lang="nl-NL" dirty="0" err="1"/>
              <a:t>from</a:t>
            </a:r>
            <a:r>
              <a:rPr lang="nl-NL" dirty="0"/>
              <a:t> a DL </a:t>
            </a:r>
            <a:r>
              <a:rPr lang="nl-NL" dirty="0" err="1"/>
              <a:t>perspective</a:t>
            </a:r>
            <a:r>
              <a:rPr lang="nl-NL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Nvidia is dominant, Volta was a game </a:t>
            </a:r>
            <a:r>
              <a:rPr lang="nl-NL" dirty="0" err="1"/>
              <a:t>changer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AMD is </a:t>
            </a:r>
            <a:r>
              <a:rPr lang="nl-NL" dirty="0" err="1"/>
              <a:t>finally</a:t>
            </a:r>
            <a:r>
              <a:rPr lang="nl-NL" dirty="0"/>
              <a:t> </a:t>
            </a:r>
            <a:r>
              <a:rPr lang="nl-NL" dirty="0" err="1"/>
              <a:t>catching</a:t>
            </a:r>
            <a:r>
              <a:rPr lang="nl-NL" dirty="0"/>
              <a:t> up</a:t>
            </a:r>
            <a:endParaRPr lang="nl-NL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Specialized</a:t>
            </a:r>
            <a:r>
              <a:rPr lang="nl-NL" dirty="0"/>
              <a:t> hardware </a:t>
            </a:r>
            <a:r>
              <a:rPr lang="nl-NL" dirty="0" err="1"/>
              <a:t>losing</a:t>
            </a:r>
            <a:r>
              <a:rPr lang="nl-NL" dirty="0"/>
              <a:t> </a:t>
            </a:r>
            <a:r>
              <a:rPr lang="nl-NL" dirty="0" err="1"/>
              <a:t>favour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Same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CPUs</a:t>
            </a:r>
            <a:endParaRPr lang="nl-NL" dirty="0"/>
          </a:p>
          <a:p>
            <a:pPr marL="0" lvl="1" indent="0">
              <a:buNone/>
            </a:pPr>
            <a:endParaRPr lang="nl-NL" sz="1400" dirty="0"/>
          </a:p>
          <a:p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025" t="34769" r="52725" b="29933"/>
          <a:stretch/>
        </p:blipFill>
        <p:spPr>
          <a:xfrm>
            <a:off x="4452836" y="2002279"/>
            <a:ext cx="6411268" cy="40522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0470" y="61144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Source: Demystifying Parallel and Distributed Deep Learning: An In-Depth Concurrency Analysis, Ben-Nun &amp; </a:t>
            </a:r>
            <a:r>
              <a:rPr lang="en-US" sz="1400" dirty="0" err="1"/>
              <a:t>Hoefler</a:t>
            </a:r>
            <a:r>
              <a:rPr lang="en-US" sz="1400" dirty="0"/>
              <a:t> 2018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3884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16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02678"/>
              </p:ext>
            </p:extLst>
          </p:nvPr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</p:spTree>
    <p:extLst>
      <p:ext uri="{BB962C8B-B14F-4D97-AF65-F5344CB8AC3E}">
        <p14:creationId xmlns:p14="http://schemas.microsoft.com/office/powerpoint/2010/main" val="221531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/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0EC93-7FF2-9F22-58D1-FC670331CD90}"/>
              </a:ext>
            </a:extLst>
          </p:cNvPr>
          <p:cNvSpPr txBox="1"/>
          <p:nvPr/>
        </p:nvSpPr>
        <p:spPr>
          <a:xfrm>
            <a:off x="4148656" y="58828"/>
            <a:ext cx="346878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 err="1"/>
              <a:t>GPUs</a:t>
            </a:r>
            <a:r>
              <a:rPr lang="nl-NL"/>
              <a:t> support </a:t>
            </a:r>
            <a:r>
              <a:rPr lang="nl-NL" err="1"/>
              <a:t>reduced</a:t>
            </a:r>
            <a:r>
              <a:rPr lang="nl-NL"/>
              <a:t> </a:t>
            </a:r>
            <a:r>
              <a:rPr lang="nl-NL" err="1"/>
              <a:t>precision</a:t>
            </a:r>
            <a:r>
              <a:rPr lang="nl-NL"/>
              <a:t>, has </a:t>
            </a:r>
            <a:r>
              <a:rPr lang="nl-NL" err="1"/>
              <a:t>higher</a:t>
            </a:r>
            <a:r>
              <a:rPr lang="nl-NL"/>
              <a:t> performance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7DB686-0C81-F3D5-44A9-20E886913C4E}"/>
              </a:ext>
            </a:extLst>
          </p:cNvPr>
          <p:cNvCxnSpPr/>
          <p:nvPr/>
        </p:nvCxnSpPr>
        <p:spPr>
          <a:xfrm flipH="1">
            <a:off x="3865951" y="521253"/>
            <a:ext cx="282705" cy="3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1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18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/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BC485-EAAB-A98C-2DE9-8C6789F5D377}"/>
              </a:ext>
            </a:extLst>
          </p:cNvPr>
          <p:cNvSpPr txBox="1"/>
          <p:nvPr/>
        </p:nvSpPr>
        <p:spPr>
          <a:xfrm>
            <a:off x="5942388" y="4318"/>
            <a:ext cx="271138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pPr algn="l"/>
            <a:r>
              <a:rPr lang="nl-NL" err="1"/>
              <a:t>GPUs</a:t>
            </a:r>
            <a:r>
              <a:rPr lang="nl-NL"/>
              <a:t> have a lot of FLOPS</a:t>
            </a:r>
          </a:p>
          <a:p>
            <a:pPr algn="l"/>
            <a:r>
              <a:rPr lang="nl-NL" err="1"/>
              <a:t>compared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CPUs</a:t>
            </a:r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729CC2-8B68-0717-ED83-B5A8E623E08C}"/>
              </a:ext>
            </a:extLst>
          </p:cNvPr>
          <p:cNvCxnSpPr/>
          <p:nvPr/>
        </p:nvCxnSpPr>
        <p:spPr>
          <a:xfrm flipH="1">
            <a:off x="5659683" y="466743"/>
            <a:ext cx="282705" cy="3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19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/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D39A9-9E50-6DA9-2926-D6F2CB983487}"/>
              </a:ext>
            </a:extLst>
          </p:cNvPr>
          <p:cNvSpPr txBox="1"/>
          <p:nvPr/>
        </p:nvSpPr>
        <p:spPr>
          <a:xfrm>
            <a:off x="7236649" y="46071"/>
            <a:ext cx="47109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pPr algn="l"/>
            <a:r>
              <a:rPr lang="nl-NL" err="1"/>
              <a:t>CPUs</a:t>
            </a:r>
            <a:r>
              <a:rPr lang="nl-NL"/>
              <a:t> have a lot of memory </a:t>
            </a:r>
            <a:r>
              <a:rPr lang="nl-NL" err="1"/>
              <a:t>compared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GPUs</a:t>
            </a:r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153666-E48C-5B95-0E8E-2D2A727EA3CD}"/>
              </a:ext>
            </a:extLst>
          </p:cNvPr>
          <p:cNvCxnSpPr/>
          <p:nvPr/>
        </p:nvCxnSpPr>
        <p:spPr>
          <a:xfrm flipH="1">
            <a:off x="7396614" y="507736"/>
            <a:ext cx="282705" cy="3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5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Who am I &amp; What does SURF do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buClr>
                <a:srgbClr val="EA7600"/>
              </a:buClr>
              <a:buNone/>
            </a:pP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Me: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solidFill>
                  <a:srgbClr val="000000"/>
                </a:solidFill>
                <a:latin typeface="Arial"/>
              </a:rPr>
              <a:t>UvA</a:t>
            </a:r>
            <a:r>
              <a:rPr lang="en-GB" sz="2000" spc="-1" dirty="0">
                <a:solidFill>
                  <a:srgbClr val="000000"/>
                </a:solidFill>
                <a:latin typeface="Arial"/>
              </a:rPr>
              <a:t> AI grad</a:t>
            </a:r>
            <a:endParaRPr lang="en-US" sz="2000" spc="-1">
              <a:solidFill>
                <a:srgbClr val="000000"/>
              </a:solidFill>
              <a:latin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dirty="0"/>
              <a:t>HPC ML advisor at SURF</a:t>
            </a:r>
            <a:endParaRPr lang="en-US" sz="2000" spc="-1" dirty="0"/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dirty="0"/>
              <a:t>Love making code go fast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dirty="0"/>
              <a:t>Love running, climbing, and mountains</a:t>
            </a:r>
            <a:endParaRPr lang="en-US" sz="2000" spc="-1" dirty="0"/>
          </a:p>
          <a:p>
            <a:pPr marL="0" indent="0">
              <a:lnSpc>
                <a:spcPct val="100000"/>
              </a:lnSpc>
              <a:buClr>
                <a:srgbClr val="EA7600"/>
              </a:buClr>
              <a:buNone/>
            </a:pPr>
            <a:r>
              <a:rPr lang="en-GB" sz="2000" b="1" dirty="0"/>
              <a:t>SURF</a:t>
            </a:r>
            <a:endParaRPr lang="en-GB" sz="2000" dirty="0"/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dirty="0"/>
              <a:t>Help academia in a very broad sense</a:t>
            </a:r>
            <a:endParaRPr lang="en-US" sz="2000" spc="-1" dirty="0"/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dirty="0" err="1"/>
              <a:t>Eduroam</a:t>
            </a:r>
            <a:r>
              <a:rPr lang="en-GB" sz="2000" dirty="0"/>
              <a:t>, </a:t>
            </a:r>
            <a:r>
              <a:rPr lang="en-GB" sz="2000" dirty="0" err="1"/>
              <a:t>SurfConext</a:t>
            </a:r>
            <a:r>
              <a:rPr lang="en-GB" sz="2000" dirty="0"/>
              <a:t>, SurfMarket, National Supercomputer, etc...</a:t>
            </a:r>
            <a:br>
              <a:rPr lang="en-GB" sz="2000" dirty="0"/>
            </a:br>
            <a:r>
              <a:rPr lang="en-GB" sz="2000" spc="-1" dirty="0">
                <a:solidFill>
                  <a:srgbClr val="000000"/>
                </a:solidFill>
                <a:latin typeface="Calibri"/>
              </a:rPr>
              <a:t> 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fbeelding 1" descr="https://media.licdn.com/dms/image/C4E03AQGT3Wu2niRWgw/profile-displayphoto-shrink_200_200/0/1611829476847?e=1704326400&amp;v=beta&amp;t=2SbmLuHPZ_qVXzJhmIjKM1Q_p96ir22GnufXVISLoVA">
            <a:extLst>
              <a:ext uri="{FF2B5EF4-FFF2-40B4-BE49-F238E27FC236}">
                <a16:creationId xmlns:a16="http://schemas.microsoft.com/office/drawing/2014/main" id="{852BAE40-DB1D-5BC5-6A1B-B455E0DB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2543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5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20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91466"/>
              </p:ext>
            </p:extLst>
          </p:nvPr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0260A-49D4-2DEC-7218-1E7EB3B7D756}"/>
              </a:ext>
            </a:extLst>
          </p:cNvPr>
          <p:cNvSpPr txBox="1"/>
          <p:nvPr/>
        </p:nvSpPr>
        <p:spPr>
          <a:xfrm>
            <a:off x="8630785" y="0"/>
            <a:ext cx="353516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/>
              <a:t>Memory </a:t>
            </a:r>
            <a:r>
              <a:rPr lang="nl-NL" err="1"/>
              <a:t>bandwidth</a:t>
            </a:r>
            <a:r>
              <a:rPr lang="nl-NL"/>
              <a:t> </a:t>
            </a:r>
            <a:r>
              <a:rPr lang="nl-NL" err="1"/>
              <a:t>relative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FLOPS is </a:t>
            </a:r>
            <a:r>
              <a:rPr lang="nl-NL" err="1"/>
              <a:t>approximately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same</a:t>
            </a:r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B22F13-0734-C067-C4DE-5BA2C16B5F21}"/>
              </a:ext>
            </a:extLst>
          </p:cNvPr>
          <p:cNvCxnSpPr/>
          <p:nvPr/>
        </p:nvCxnSpPr>
        <p:spPr>
          <a:xfrm flipH="1">
            <a:off x="8348080" y="524063"/>
            <a:ext cx="282705" cy="3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12" y="142238"/>
            <a:ext cx="11149188" cy="600744"/>
          </a:xfrm>
        </p:spPr>
        <p:txBody>
          <a:bodyPr/>
          <a:lstStyle/>
          <a:p>
            <a:r>
              <a:rPr lang="nl-NL"/>
              <a:t>Hardware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21</a:t>
            </a:fld>
            <a:endParaRPr lang="nl-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680BFC-7F82-2B9C-3AF3-D75E3A00C0DF}"/>
              </a:ext>
            </a:extLst>
          </p:cNvPr>
          <p:cNvGraphicFramePr>
            <a:graphicFrameLocks noGrp="1"/>
          </p:cNvGraphicFramePr>
          <p:nvPr/>
        </p:nvGraphicFramePr>
        <p:xfrm>
          <a:off x="244381" y="797492"/>
          <a:ext cx="11059175" cy="5441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55">
                  <a:extLst>
                    <a:ext uri="{9D8B030D-6E8A-4147-A177-3AD203B41FA5}">
                      <a16:colId xmlns:a16="http://schemas.microsoft.com/office/drawing/2014/main" val="3255052570"/>
                    </a:ext>
                  </a:extLst>
                </a:gridCol>
                <a:gridCol w="68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59">
                  <a:extLst>
                    <a:ext uri="{9D8B030D-6E8A-4147-A177-3AD203B41FA5}">
                      <a16:colId xmlns:a16="http://schemas.microsoft.com/office/drawing/2014/main" val="734977636"/>
                    </a:ext>
                  </a:extLst>
                </a:gridCol>
                <a:gridCol w="87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66">
                  <a:extLst>
                    <a:ext uri="{9D8B030D-6E8A-4147-A177-3AD203B41FA5}">
                      <a16:colId xmlns:a16="http://schemas.microsoft.com/office/drawing/2014/main" val="2789311500"/>
                    </a:ext>
                  </a:extLst>
                </a:gridCol>
                <a:gridCol w="1027442">
                  <a:extLst>
                    <a:ext uri="{9D8B030D-6E8A-4147-A177-3AD203B41FA5}">
                      <a16:colId xmlns:a16="http://schemas.microsoft.com/office/drawing/2014/main" val="2973773599"/>
                    </a:ext>
                  </a:extLst>
                </a:gridCol>
              </a:tblGrid>
              <a:tr h="858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FP8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INT8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FP16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Bloat16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[TFLOPS]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FP32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FP64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[TFLOPS]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[GB]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Memory Bandwidth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PCIe [GB/s]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Power draw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[W]</a:t>
                      </a:r>
                    </a:p>
                  </a:txBody>
                  <a:tcPr marL="60311" marR="6031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FP16 TFLOP per  Watt</a:t>
                      </a:r>
                    </a:p>
                  </a:txBody>
                  <a:tcPr marL="60311" marR="603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MI250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362.1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90.5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3276.8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31.51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560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5998"/>
                  </a:ext>
                </a:extLst>
              </a:tr>
              <a:tr h="3975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AMD MI300x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2615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1307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654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192 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5300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750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60311" marR="6031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736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A100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312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19.5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40/80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1555-2039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47227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H100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1979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989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80/96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2000-3900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72305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L40S (inference only)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362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48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84980"/>
                  </a:ext>
                </a:extLst>
              </a:tr>
              <a:tr h="382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NVIDIA RTX 4090 (consumer)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660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165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83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64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400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0311" marR="60311" marT="0" marB="0">
                    <a:solidFill>
                      <a:srgbClr val="00FD39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981836"/>
                  </a:ext>
                </a:extLst>
              </a:tr>
              <a:tr h="10290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Intel Xeon Scalable 8180 (per socket)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4.2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2.1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768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119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AMD EPYC 7601 (per socket)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-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1.4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0.69</a:t>
                      </a:r>
                      <a:endParaRPr lang="en-US" sz="1600">
                        <a:effectLst/>
                        <a:latin typeface="+mj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 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2000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159 (max)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15.75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0311" marR="60311" marT="0" marB="0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B7BE87-189C-884D-5BDC-FEFCF3582353}"/>
              </a:ext>
            </a:extLst>
          </p:cNvPr>
          <p:cNvSpPr txBox="1"/>
          <p:nvPr/>
        </p:nvSpPr>
        <p:spPr>
          <a:xfrm>
            <a:off x="3297286" y="6293816"/>
            <a:ext cx="4320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Prace best practice guide – deep learning </a:t>
            </a:r>
            <a:endParaRPr lang="en-US" sz="1400"/>
          </a:p>
          <a:p>
            <a:pPr algn="ctr"/>
            <a:r>
              <a:rPr lang="nl-NL" sz="1400">
                <a:hlinkClick r:id="rId4"/>
              </a:rPr>
              <a:t>https://en.wikipedia.org/wiki/Ampere_(microarchitecture)</a:t>
            </a:r>
            <a:r>
              <a:rPr lang="en-US" sz="1400"/>
              <a:t> </a:t>
            </a:r>
            <a:endParaRPr lang="nl-NL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0260A-49D4-2DEC-7218-1E7EB3B7D756}"/>
              </a:ext>
            </a:extLst>
          </p:cNvPr>
          <p:cNvSpPr txBox="1"/>
          <p:nvPr/>
        </p:nvSpPr>
        <p:spPr>
          <a:xfrm>
            <a:off x="8630785" y="0"/>
            <a:ext cx="353516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 dirty="0"/>
              <a:t>GPU </a:t>
            </a:r>
            <a:r>
              <a:rPr lang="nl-NL" dirty="0" err="1"/>
              <a:t>price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irrelevant, but </a:t>
            </a:r>
            <a:r>
              <a:rPr lang="nl-NL" dirty="0" err="1"/>
              <a:t>the</a:t>
            </a:r>
            <a:r>
              <a:rPr lang="nl-NL" dirty="0"/>
              <a:t> performance per Watt is.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B22F13-0734-C067-C4DE-5BA2C16B5F21}"/>
              </a:ext>
            </a:extLst>
          </p:cNvPr>
          <p:cNvCxnSpPr>
            <a:cxnSpLocks/>
          </p:cNvCxnSpPr>
          <p:nvPr/>
        </p:nvCxnSpPr>
        <p:spPr>
          <a:xfrm>
            <a:off x="10709610" y="618694"/>
            <a:ext cx="132561" cy="4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Volta (e.g. V100, TitanRTX)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nl-NL" dirty="0"/>
              <a:t>Features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INT8 &amp; FP16 support</a:t>
            </a:r>
            <a:endParaRPr lang="nl-NL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(Volta) Tensor </a:t>
            </a:r>
            <a:r>
              <a:rPr lang="nl-NL" dirty="0" err="1"/>
              <a:t>cores</a:t>
            </a:r>
            <a:r>
              <a:rPr lang="nl-NL" dirty="0"/>
              <a:t>: </a:t>
            </a:r>
            <a:r>
              <a:rPr lang="nl-NL" dirty="0" err="1"/>
              <a:t>fused</a:t>
            </a:r>
            <a:r>
              <a:rPr lang="nl-NL" dirty="0"/>
              <a:t> </a:t>
            </a:r>
            <a:r>
              <a:rPr lang="nl-NL" dirty="0" err="1"/>
              <a:t>multiply-add</a:t>
            </a:r>
            <a:r>
              <a:rPr lang="nl-NL" dirty="0"/>
              <a:t> units </a:t>
            </a:r>
            <a:r>
              <a:rPr lang="nl-NL" dirty="0" err="1"/>
              <a:t>that</a:t>
            </a:r>
            <a:r>
              <a:rPr lang="nl-NL" dirty="0"/>
              <a:t> support mixed </a:t>
            </a:r>
            <a:r>
              <a:rPr lang="nl-NL" dirty="0" err="1"/>
              <a:t>precision</a:t>
            </a:r>
            <a:r>
              <a:rPr lang="nl-NL" dirty="0"/>
              <a:t> (</a:t>
            </a:r>
            <a:r>
              <a:rPr lang="nl-NL" dirty="0" err="1"/>
              <a:t>multiply</a:t>
            </a:r>
            <a:r>
              <a:rPr lang="nl-NL" dirty="0"/>
              <a:t> in FP16, </a:t>
            </a:r>
            <a:r>
              <a:rPr lang="nl-NL" dirty="0" err="1"/>
              <a:t>add</a:t>
            </a:r>
            <a:r>
              <a:rPr lang="nl-NL" dirty="0"/>
              <a:t> in FP32). High performance: 120 TFLOPS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time).</a:t>
            </a:r>
            <a:endParaRPr lang="nl-NL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High </a:t>
            </a:r>
            <a:r>
              <a:rPr lang="nl-NL" dirty="0" err="1"/>
              <a:t>bandwidth</a:t>
            </a:r>
            <a:r>
              <a:rPr lang="nl-NL" dirty="0"/>
              <a:t> memory, 2nd </a:t>
            </a:r>
            <a:r>
              <a:rPr lang="nl-NL" dirty="0" err="1"/>
              <a:t>generation</a:t>
            </a:r>
            <a:r>
              <a:rPr lang="nl-NL" dirty="0"/>
              <a:t> (HBM2) (vs. DDR)</a:t>
            </a:r>
            <a:endParaRPr lang="nl-NL" dirty="0">
              <a:cs typeface="Calibri"/>
            </a:endParaRPr>
          </a:p>
          <a:p>
            <a:pPr marL="0" indent="0">
              <a:buNone/>
            </a:pPr>
            <a:endParaRPr lang="nl-NL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 marL="0" lvl="1" indent="0">
              <a:buNone/>
            </a:pPr>
            <a:endParaRPr lang="nl-NL" sz="1400" dirty="0"/>
          </a:p>
          <a:p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22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40" y="3113831"/>
            <a:ext cx="7172473" cy="19167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5529" y="935379"/>
            <a:ext cx="610878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 dirty="0"/>
              <a:t>Generally, </a:t>
            </a:r>
            <a:r>
              <a:rPr lang="nl-NL" i="1" dirty="0" err="1"/>
              <a:t>you</a:t>
            </a:r>
            <a:r>
              <a:rPr lang="nl-NL" dirty="0"/>
              <a:t> are </a:t>
            </a:r>
            <a:r>
              <a:rPr lang="nl-NL" dirty="0" err="1"/>
              <a:t>responsible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a </a:t>
            </a:r>
            <a:r>
              <a:rPr lang="nl-NL" dirty="0" err="1"/>
              <a:t>reduced</a:t>
            </a:r>
            <a:r>
              <a:rPr lang="nl-NL" dirty="0"/>
              <a:t> </a:t>
            </a:r>
            <a:r>
              <a:rPr lang="nl-NL" dirty="0" err="1"/>
              <a:t>precision</a:t>
            </a:r>
            <a:r>
              <a:rPr lang="nl-NL" dirty="0"/>
              <a:t>: DL </a:t>
            </a:r>
            <a:r>
              <a:rPr lang="nl-NL" dirty="0" err="1"/>
              <a:t>frameworks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impact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, </a:t>
            </a:r>
            <a:r>
              <a:rPr lang="nl-NL" dirty="0" err="1"/>
              <a:t>convergence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41935" y="1443210"/>
            <a:ext cx="510513" cy="3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4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Ampere GPUs (e.g. A100)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Features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https://servicedesk.surf.nl/wiki/display/WIKI/Deep+Learning+on+A100+GPUs</a:t>
            </a:r>
            <a:r>
              <a:rPr lang="nl-NL" dirty="0"/>
              <a:t>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Tensor </a:t>
            </a:r>
            <a:r>
              <a:rPr lang="nl-NL" dirty="0" err="1"/>
              <a:t>Cores</a:t>
            </a:r>
            <a:r>
              <a:rPr lang="nl-NL" dirty="0"/>
              <a:t> support more datatypes (FP64, TF32, FP16, BF16, Int8, Int4, </a:t>
            </a:r>
            <a:r>
              <a:rPr lang="nl-NL" dirty="0" err="1"/>
              <a:t>Binary</a:t>
            </a:r>
            <a:r>
              <a:rPr lang="nl-NL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TensorFloat32 datatype: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 marL="0" lvl="1" indent="0">
              <a:buNone/>
            </a:pPr>
            <a:endParaRPr lang="nl-NL" sz="1400" dirty="0"/>
          </a:p>
          <a:p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23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8C7618-2F3D-E756-4DA3-AD40CF34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98" y="2880075"/>
            <a:ext cx="5003905" cy="31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AC012-A53C-BB4B-AA5C-14F5B2ABA912}"/>
              </a:ext>
            </a:extLst>
          </p:cNvPr>
          <p:cNvSpPr txBox="1"/>
          <p:nvPr/>
        </p:nvSpPr>
        <p:spPr>
          <a:xfrm>
            <a:off x="1104882" y="4511467"/>
            <a:ext cx="500390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 dirty="0"/>
              <a:t>Mixed </a:t>
            </a:r>
            <a:r>
              <a:rPr lang="nl-NL" dirty="0" err="1"/>
              <a:t>precision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FP16. </a:t>
            </a:r>
            <a:r>
              <a:rPr lang="nl-NL" dirty="0" err="1"/>
              <a:t>Reduced</a:t>
            </a:r>
            <a:r>
              <a:rPr lang="nl-NL" dirty="0"/>
              <a:t> range </a:t>
            </a:r>
            <a:r>
              <a:rPr lang="nl-NL" dirty="0" err="1"/>
              <a:t>causes</a:t>
            </a:r>
            <a:r>
              <a:rPr lang="nl-NL" dirty="0"/>
              <a:t> (</a:t>
            </a:r>
            <a:r>
              <a:rPr lang="nl-NL" dirty="0" err="1"/>
              <a:t>potential</a:t>
            </a:r>
            <a:r>
              <a:rPr lang="nl-NL" dirty="0"/>
              <a:t>)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scaling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underflows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03C999-67D5-69B6-9EF4-8B7725C0B547}"/>
              </a:ext>
            </a:extLst>
          </p:cNvPr>
          <p:cNvCxnSpPr>
            <a:cxnSpLocks/>
          </p:cNvCxnSpPr>
          <p:nvPr/>
        </p:nvCxnSpPr>
        <p:spPr>
          <a:xfrm>
            <a:off x="6223518" y="4823927"/>
            <a:ext cx="597160" cy="14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Ampere GPUs (e.g. A100)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Features (see also </a:t>
            </a:r>
            <a:r>
              <a:rPr lang="nl-NL">
                <a:hlinkClick r:id="rId2"/>
              </a:rPr>
              <a:t>https://servicedesk.surf.nl/wiki/display/WIKI/Deep+Learning+on+A100+GPUs</a:t>
            </a:r>
            <a:r>
              <a:rPr lang="nl-NL"/>
              <a:t> 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Tensor Cores support more datatypes (FP64, TF32, FP16, BF16, Int8, Int4, Binary)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TensorFloat32 datatype: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 marL="0" indent="0">
              <a:buNone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8C7618-2F3D-E756-4DA3-AD40CF34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98" y="2880075"/>
            <a:ext cx="5003905" cy="31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AC012-A53C-BB4B-AA5C-14F5B2ABA912}"/>
              </a:ext>
            </a:extLst>
          </p:cNvPr>
          <p:cNvSpPr txBox="1"/>
          <p:nvPr/>
        </p:nvSpPr>
        <p:spPr>
          <a:xfrm>
            <a:off x="232646" y="4581732"/>
            <a:ext cx="500390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/>
              <a:t>TF32 tries to combine best of both worlds: range of an FP32 (no gradient scaling needed), but with reduced precision (for speedup &amp; less memory)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03C999-67D5-69B6-9EF4-8B7725C0B547}"/>
              </a:ext>
            </a:extLst>
          </p:cNvPr>
          <p:cNvCxnSpPr>
            <a:cxnSpLocks/>
          </p:cNvCxnSpPr>
          <p:nvPr/>
        </p:nvCxnSpPr>
        <p:spPr>
          <a:xfrm flipV="1">
            <a:off x="5236551" y="4577183"/>
            <a:ext cx="1397514" cy="51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Ampere GPUs (e.g. A100)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Features (see also </a:t>
            </a:r>
            <a:r>
              <a:rPr lang="nl-NL">
                <a:hlinkClick r:id="rId2"/>
              </a:rPr>
              <a:t>https://servicedesk.surf.nl/wiki/display/WIKI/Deep+Learning+on+A100+GPUs</a:t>
            </a:r>
            <a:r>
              <a:rPr lang="nl-NL"/>
              <a:t> 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Tensor Cores support more datatypes (FP64, TF32, FP16, BF16, Int8, Int4, Binary)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/>
              <a:t>TensorFloat32 datatype:</a:t>
            </a:r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 marL="0" indent="0">
              <a:buNone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>
              <a:buFont typeface="Arial" panose="020B0604020202020204" pitchFamily="34" charset="0"/>
              <a:buChar char="•"/>
            </a:pPr>
            <a:endParaRPr lang="nl-NL"/>
          </a:p>
          <a:p>
            <a:pPr marL="0" lvl="1" indent="0">
              <a:buNone/>
            </a:pPr>
            <a:endParaRPr lang="nl-NL" sz="1400"/>
          </a:p>
          <a:p>
            <a:endParaRPr lang="nl-NL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8C7618-2F3D-E756-4DA3-AD40CF34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98" y="2880075"/>
            <a:ext cx="5003905" cy="31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AC012-A53C-BB4B-AA5C-14F5B2ABA912}"/>
              </a:ext>
            </a:extLst>
          </p:cNvPr>
          <p:cNvSpPr txBox="1"/>
          <p:nvPr/>
        </p:nvSpPr>
        <p:spPr>
          <a:xfrm>
            <a:off x="232646" y="4487932"/>
            <a:ext cx="5003905" cy="1846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i="1" dirty="0" err="1"/>
              <a:t>unless</a:t>
            </a:r>
            <a:r>
              <a:rPr lang="nl-NL" dirty="0"/>
              <a:t> </a:t>
            </a:r>
          </a:p>
          <a:p>
            <a:pPr marL="285750" indent="-285750">
              <a:buFontTx/>
              <a:buChar char="-"/>
            </a:pPr>
            <a:r>
              <a:rPr lang="nl-NL" dirty="0"/>
              <a:t>Environment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en-US" i="1" dirty="0"/>
              <a:t>NVIDIA_TF32_OVERRIDE=0</a:t>
            </a:r>
            <a:r>
              <a:rPr lang="nl-NL" dirty="0"/>
              <a:t> is set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torch.backends.cuda.matmul.allow_tf32 = False </a:t>
            </a:r>
            <a:r>
              <a:rPr lang="en-US" dirty="0"/>
              <a:t>and torch.</a:t>
            </a:r>
            <a:r>
              <a:rPr lang="en-US" i="1" dirty="0"/>
              <a:t>backends.cudnn.allow_tf32 = False</a:t>
            </a:r>
            <a:r>
              <a:rPr lang="en-US" dirty="0"/>
              <a:t> are 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03C999-67D5-69B6-9EF4-8B7725C0B547}"/>
              </a:ext>
            </a:extLst>
          </p:cNvPr>
          <p:cNvCxnSpPr>
            <a:cxnSpLocks/>
          </p:cNvCxnSpPr>
          <p:nvPr/>
        </p:nvCxnSpPr>
        <p:spPr>
          <a:xfrm flipV="1">
            <a:off x="5236551" y="4577183"/>
            <a:ext cx="1397514" cy="51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0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</a:t>
            </a:r>
            <a:r>
              <a:rPr lang="nl-NL" err="1"/>
              <a:t>Ampere</a:t>
            </a:r>
            <a:r>
              <a:rPr lang="nl-NL"/>
              <a:t> </a:t>
            </a:r>
            <a:r>
              <a:rPr lang="nl-NL" err="1"/>
              <a:t>GPUs</a:t>
            </a:r>
            <a:r>
              <a:rPr lang="nl-NL"/>
              <a:t> (e.g. A100)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2768" y="6368914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26</a:t>
            </a:fld>
            <a:endParaRPr lang="nl-NL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B6F0BB-8228-7398-F504-1F879F2E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091565"/>
              </p:ext>
            </p:extLst>
          </p:nvPr>
        </p:nvGraphicFramePr>
        <p:xfrm>
          <a:off x="829815" y="1219811"/>
          <a:ext cx="9775726" cy="4565520"/>
        </p:xfrm>
        <a:graphic>
          <a:graphicData uri="http://schemas.openxmlformats.org/drawingml/2006/table">
            <a:tbl>
              <a:tblPr/>
              <a:tblGrid>
                <a:gridCol w="1946467">
                  <a:extLst>
                    <a:ext uri="{9D8B030D-6E8A-4147-A177-3AD203B41FA5}">
                      <a16:colId xmlns:a16="http://schemas.microsoft.com/office/drawing/2014/main" val="373531038"/>
                    </a:ext>
                  </a:extLst>
                </a:gridCol>
                <a:gridCol w="1946467">
                  <a:extLst>
                    <a:ext uri="{9D8B030D-6E8A-4147-A177-3AD203B41FA5}">
                      <a16:colId xmlns:a16="http://schemas.microsoft.com/office/drawing/2014/main" val="2004116965"/>
                    </a:ext>
                  </a:extLst>
                </a:gridCol>
                <a:gridCol w="1946467">
                  <a:extLst>
                    <a:ext uri="{9D8B030D-6E8A-4147-A177-3AD203B41FA5}">
                      <a16:colId xmlns:a16="http://schemas.microsoft.com/office/drawing/2014/main" val="516198633"/>
                    </a:ext>
                  </a:extLst>
                </a:gridCol>
                <a:gridCol w="1946467">
                  <a:extLst>
                    <a:ext uri="{9D8B030D-6E8A-4147-A177-3AD203B41FA5}">
                      <a16:colId xmlns:a16="http://schemas.microsoft.com/office/drawing/2014/main" val="3553388252"/>
                    </a:ext>
                  </a:extLst>
                </a:gridCol>
                <a:gridCol w="1989858">
                  <a:extLst>
                    <a:ext uri="{9D8B030D-6E8A-4147-A177-3AD203B41FA5}">
                      <a16:colId xmlns:a16="http://schemas.microsoft.com/office/drawing/2014/main" val="12857226"/>
                    </a:ext>
                  </a:extLst>
                </a:gridCol>
              </a:tblGrid>
              <a:tr h="5890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70809"/>
                          </a:solidFill>
                          <a:effectLst/>
                        </a:rPr>
                        <a:t>Model</a:t>
                      </a:r>
                    </a:p>
                  </a:txBody>
                  <a:tcPr marL="82268" marR="123402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70809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82268" marR="123402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70809"/>
                          </a:solidFill>
                          <a:effectLst/>
                        </a:rPr>
                        <a:t>Throughput (img/s)</a:t>
                      </a:r>
                    </a:p>
                  </a:txBody>
                  <a:tcPr marL="82268" marR="123402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70809"/>
                          </a:solidFill>
                          <a:effectLst/>
                        </a:rPr>
                        <a:t>Speedup (compared to FP32)</a:t>
                      </a:r>
                    </a:p>
                  </a:txBody>
                  <a:tcPr marL="82268" marR="123402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70809"/>
                          </a:solidFill>
                          <a:effectLst/>
                        </a:rPr>
                        <a:t>Loss (1st iteration)</a:t>
                      </a:r>
                    </a:p>
                  </a:txBody>
                  <a:tcPr marL="82268" marR="123402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7763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ResNet50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455.9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7.457645893096924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62029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ResNet50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TF32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750.6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1.65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7.456507205963135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883461"/>
                  </a:ext>
                </a:extLst>
              </a:tr>
              <a:tr h="5890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ResNet50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FP16 (input) + FP32 (accumulator)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1087.6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2.38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7.45703125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069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VGG19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212.7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6.9077839851379395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7733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VGG19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TF32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550.3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2.59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6.907783508300781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23501"/>
                  </a:ext>
                </a:extLst>
              </a:tr>
              <a:tr h="5890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VGG19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FP16 (input) + FP32 (accumulator)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1099.8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5.17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6.90625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20083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DenseNet121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391.9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6.96142053604126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559250"/>
                  </a:ext>
                </a:extLst>
              </a:tr>
              <a:tr h="35210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DenseNet121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TF32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591.5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1.51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6.961450576782227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8615"/>
                  </a:ext>
                </a:extLst>
              </a:tr>
              <a:tr h="58904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DenseNet121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FP16 (input) + FP32 (accumulator)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876.2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2.24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6.9609375</a:t>
                      </a:r>
                    </a:p>
                  </a:txBody>
                  <a:tcPr marL="82268" marR="82268" marT="57588" marB="57588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91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4CE7A0-9C5B-A7C2-EFF8-4745C13BAB70}"/>
              </a:ext>
            </a:extLst>
          </p:cNvPr>
          <p:cNvSpPr txBox="1"/>
          <p:nvPr/>
        </p:nvSpPr>
        <p:spPr>
          <a:xfrm>
            <a:off x="1371600" y="6368914"/>
            <a:ext cx="80200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/>
              <a:t>Source: </a:t>
            </a:r>
            <a:r>
              <a:rPr lang="en-US">
                <a:hlinkClick r:id="rId2"/>
              </a:rPr>
              <a:t>https://servicedesk.surf.nl/wiki/display/WIKI/Deep+Learning+on+A100+GPUs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97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Nvidia Hopper </a:t>
            </a:r>
            <a:r>
              <a:rPr lang="nl-NL" err="1"/>
              <a:t>GPUs</a:t>
            </a:r>
            <a:r>
              <a:rPr lang="nl-NL"/>
              <a:t> (e.g. H100)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r>
              <a:rPr lang="nl-NL" sz="1400" dirty="0"/>
              <a:t>FP8 support</a:t>
            </a:r>
          </a:p>
          <a:p>
            <a:r>
              <a:rPr lang="nl-NL" sz="1400" dirty="0" err="1"/>
              <a:t>Transformer-specific</a:t>
            </a:r>
            <a:r>
              <a:rPr lang="nl-NL" sz="1400" dirty="0"/>
              <a:t> </a:t>
            </a:r>
            <a:r>
              <a:rPr lang="nl-NL" sz="1400" dirty="0" err="1"/>
              <a:t>optimizations</a:t>
            </a:r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27</a:t>
            </a:fld>
            <a:endParaRPr lang="nl-NL"/>
          </a:p>
        </p:txBody>
      </p:sp>
      <p:pic>
        <p:nvPicPr>
          <p:cNvPr id="1028" name="Picture 4" descr="7f899dffe16b4de2bfe03da0c1f57bc6">
            <a:extLst>
              <a:ext uri="{FF2B5EF4-FFF2-40B4-BE49-F238E27FC236}">
                <a16:creationId xmlns:a16="http://schemas.microsoft.com/office/drawing/2014/main" id="{68B73E62-F9AB-F1F0-1B1A-8B81E1BE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71" y="2025322"/>
            <a:ext cx="6555698" cy="36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And on CPU: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C1E67075-3321-C0A5-A9F0-DCD441AE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2423065"/>
            <a:ext cx="12188824" cy="4432811"/>
          </a:xfrm>
          <a:prstGeom prst="rect">
            <a:avLst/>
          </a:prstGeom>
        </p:spPr>
      </p:pic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E3CB2C1-FC14-F061-8933-C7377E68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11" y="1047576"/>
            <a:ext cx="10982324" cy="47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9739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Second S: Software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PyTorch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/TensorFlow vs </a:t>
            </a: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Numpy</a:t>
            </a:r>
            <a:endParaRPr lang="en-GB" sz="2000" spc="-1" dirty="0">
              <a:solidFill>
                <a:srgbClr val="000000"/>
              </a:solidFill>
              <a:latin typeface="Calibri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PyTorch</a:t>
            </a:r>
            <a:r>
              <a:rPr lang="en-GB" sz="1600" spc="-1" dirty="0">
                <a:solidFill>
                  <a:srgbClr val="000000"/>
                </a:solidFill>
                <a:latin typeface="Calibri"/>
              </a:rPr>
              <a:t> and TensorFlow have GPU support, 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Numpy</a:t>
            </a:r>
            <a:r>
              <a:rPr lang="en-GB" sz="1600" spc="-1" dirty="0">
                <a:solidFill>
                  <a:srgbClr val="000000"/>
                </a:solidFill>
                <a:latin typeface="Calibri"/>
              </a:rPr>
              <a:t> does not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Numpy</a:t>
            </a:r>
            <a:r>
              <a:rPr lang="en-GB" sz="1600" spc="-1" dirty="0">
                <a:solidFill>
                  <a:srgbClr val="000000"/>
                </a:solidFill>
                <a:latin typeface="Calibri"/>
              </a:rPr>
              <a:t> on AVX2....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brrrr</a:t>
            </a:r>
            <a:endParaRPr lang="en-GB" sz="1600" spc="-1" dirty="0">
              <a:solidFill>
                <a:srgbClr val="000000"/>
              </a:solidFill>
              <a:latin typeface="Calibri"/>
            </a:endParaRPr>
          </a:p>
          <a:p>
            <a:pPr marL="269875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Support for CUDA (Nvidia), </a:t>
            </a: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ROCm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 (AMD),  &lt;insert exotic hardware here&gt;?</a:t>
            </a:r>
          </a:p>
          <a:p>
            <a:pPr marL="727075" lvl="1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E.g.: Intel 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SapphireRapids</a:t>
            </a:r>
            <a:endParaRPr lang="en-GB" sz="16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727075" lvl="1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latin typeface="Calibri"/>
                <a:ea typeface="+mn-lt"/>
                <a:cs typeface="+mn-lt"/>
              </a:rPr>
              <a:t>IPEX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GB" sz="2000" spc="-1" dirty="0">
                <a:ea typeface="+mn-lt"/>
                <a:cs typeface="+mn-lt"/>
                <a:hlinkClick r:id="rId3"/>
              </a:rPr>
              <a:t>https://github.com/intel/intel-extension-for-pytorch</a:t>
            </a:r>
            <a:endParaRPr lang="en-GB" sz="1600" spc="-1" dirty="0">
              <a:latin typeface="Calibri"/>
              <a:ea typeface="+mn-lt"/>
              <a:cs typeface="+mn-lt"/>
            </a:endParaRPr>
          </a:p>
          <a:p>
            <a:pPr marL="727075" lvl="1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LUMI </a:t>
            </a:r>
            <a:r>
              <a:rPr lang="en-GB" sz="2000" spc="-1" dirty="0">
                <a:ea typeface="+mn-lt"/>
                <a:cs typeface="+mn-lt"/>
                <a:hlinkClick r:id="rId4"/>
              </a:rPr>
              <a:t>https://www.lumi-supercomputer.eu/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latin typeface="Calibri"/>
                <a:ea typeface="+mn-lt"/>
                <a:cs typeface="+mn-lt"/>
              </a:rPr>
              <a:t>Support for lower precision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  <a:ea typeface="+mn-lt"/>
                <a:cs typeface="+mn-lt"/>
              </a:rPr>
              <a:t>BFloat16, Float16?</a:t>
            </a:r>
            <a:endParaRPr lang="en-GB" sz="1600" dirty="0">
              <a:latin typeface="Calibri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507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The program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457200">
              <a:lnSpc>
                <a:spcPct val="100000"/>
              </a:lnSpc>
              <a:buClr>
                <a:srgbClr val="EA7600"/>
              </a:buClr>
              <a:buAutoNum type="arabicPeriod"/>
            </a:pPr>
            <a:r>
              <a:rPr lang="en-GB" sz="2000" spc="-1" dirty="0">
                <a:latin typeface="Calibri"/>
              </a:rPr>
              <a:t>Quick intro to </a:t>
            </a:r>
            <a:r>
              <a:rPr lang="en-GB" sz="2000" spc="-1" dirty="0" err="1">
                <a:latin typeface="Calibri"/>
              </a:rPr>
              <a:t>Snellius</a:t>
            </a:r>
            <a:r>
              <a:rPr lang="en-GB" sz="2000" spc="-1" dirty="0">
                <a:latin typeface="Calibri"/>
              </a:rPr>
              <a:t> and the three S' (20 minutes)</a:t>
            </a:r>
          </a:p>
          <a:p>
            <a:pPr marL="457200" indent="-457200">
              <a:lnSpc>
                <a:spcPct val="100000"/>
              </a:lnSpc>
              <a:buClr>
                <a:srgbClr val="EA7600"/>
              </a:buClr>
              <a:buAutoNum type="arabicPeriod"/>
            </a:pPr>
            <a:r>
              <a:rPr lang="en-GB" sz="2000" spc="-1" dirty="0">
                <a:latin typeface="Calibri"/>
              </a:rPr>
              <a:t>The big fat list of ML optimization on </a:t>
            </a:r>
            <a:r>
              <a:rPr lang="en-GB" sz="2000" spc="-1" dirty="0" err="1">
                <a:latin typeface="Calibri"/>
              </a:rPr>
              <a:t>Snellius</a:t>
            </a:r>
            <a:r>
              <a:rPr lang="en-GB" sz="2000" spc="-1" dirty="0">
                <a:latin typeface="Calibri"/>
              </a:rPr>
              <a:t> (10 minutes)</a:t>
            </a:r>
          </a:p>
          <a:p>
            <a:pPr marL="457200" indent="-457200">
              <a:lnSpc>
                <a:spcPct val="100000"/>
              </a:lnSpc>
              <a:buClr>
                <a:srgbClr val="EA7600"/>
              </a:buClr>
              <a:buAutoNum type="arabicPeriod"/>
            </a:pPr>
            <a:r>
              <a:rPr lang="en-GB" sz="2000" spc="-1" dirty="0">
                <a:latin typeface="Calibri"/>
              </a:rPr>
              <a:t>Profiling </a:t>
            </a:r>
            <a:r>
              <a:rPr lang="en-GB" sz="2000" spc="-1" dirty="0" err="1">
                <a:latin typeface="Calibri"/>
              </a:rPr>
              <a:t>PyTorch</a:t>
            </a:r>
            <a:r>
              <a:rPr lang="en-GB" sz="2000" spc="-1" dirty="0">
                <a:latin typeface="Calibri"/>
              </a:rPr>
              <a:t> (60 minutes)</a:t>
            </a:r>
          </a:p>
          <a:p>
            <a:pPr marL="457200" indent="-457200">
              <a:lnSpc>
                <a:spcPct val="100000"/>
              </a:lnSpc>
              <a:buClr>
                <a:srgbClr val="EA7600"/>
              </a:buClr>
              <a:buAutoNum type="arabicPeriod"/>
            </a:pPr>
            <a:endParaRPr lang="en-GB" sz="2000" spc="-1" dirty="0">
              <a:latin typeface="Calibri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1867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Third S: Stack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Is my software compiled for my hardware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Pip install … 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Module load </a:t>
            </a:r>
            <a:r>
              <a:rPr lang="en-GB" sz="1600" spc="-1" dirty="0" err="1">
                <a:ea typeface="+mn-lt"/>
                <a:cs typeface="+mn-lt"/>
              </a:rPr>
              <a:t>PyTorch</a:t>
            </a:r>
            <a:r>
              <a:rPr lang="en-GB" sz="1600" spc="-1" dirty="0">
                <a:ea typeface="+mn-lt"/>
                <a:cs typeface="+mn-lt"/>
              </a:rPr>
              <a:t>/2.1.2-foss-2023a-CUDA-12.1.1</a:t>
            </a:r>
            <a:endParaRPr lang="en-GB" sz="1600" spc="-1" dirty="0">
              <a:latin typeface="Calibri"/>
              <a:ea typeface="+mn-lt"/>
              <a:cs typeface="+mn-lt"/>
            </a:endParaRPr>
          </a:p>
          <a:p>
            <a:pPr marL="269875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Again: </a:t>
            </a: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SapphireRapids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? </a:t>
            </a: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ROCm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?</a:t>
            </a:r>
          </a:p>
          <a:p>
            <a:pPr marL="269875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PyTorch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 is crazy: </a:t>
            </a:r>
            <a:r>
              <a:rPr lang="en-GB" sz="2000" spc="-1" dirty="0">
                <a:ea typeface="+mn-lt"/>
                <a:cs typeface="+mn-lt"/>
                <a:hlinkClick r:id="rId3"/>
              </a:rPr>
              <a:t>https://github.com/pytorch/pytorch/tree/main/third_party</a:t>
            </a:r>
            <a:endParaRPr lang="en-GB" sz="2000" spc="-1" dirty="0">
              <a:solidFill>
                <a:srgbClr val="000000"/>
              </a:solidFill>
              <a:latin typeface="Calibri"/>
            </a:endParaRPr>
          </a:p>
          <a:p>
            <a:pPr marL="727075" lvl="1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PyTorch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has given up on generic software management</a:t>
            </a:r>
          </a:p>
          <a:p>
            <a:pPr marL="727075" lvl="1" indent="-342900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ea typeface="+mn-lt"/>
                <a:cs typeface="+mn-lt"/>
              </a:rPr>
              <a:t>Ptrblck</a:t>
            </a:r>
            <a:r>
              <a:rPr lang="en-GB" sz="1600" spc="-1" dirty="0">
                <a:ea typeface="+mn-lt"/>
                <a:cs typeface="+mn-lt"/>
              </a:rPr>
              <a:t>:                                                                 "</a:t>
            </a:r>
            <a:br>
              <a:rPr lang="en-GB" sz="1600" spc="-1" dirty="0">
                <a:ea typeface="+mn-lt"/>
                <a:cs typeface="+mn-lt"/>
              </a:rPr>
            </a:br>
            <a:r>
              <a:rPr lang="en-GB" sz="1600" spc="-1" dirty="0">
                <a:ea typeface="+mn-lt"/>
                <a:cs typeface="+mn-lt"/>
              </a:rPr>
              <a:t>(but for </a:t>
            </a:r>
            <a:r>
              <a:rPr lang="en-GB" sz="1600" b="1" spc="-1" dirty="0" err="1">
                <a:ea typeface="+mn-lt"/>
                <a:cs typeface="+mn-lt"/>
              </a:rPr>
              <a:t>PyTorch</a:t>
            </a:r>
            <a:br>
              <a:rPr lang="en-GB" sz="1600" b="1" spc="-1" dirty="0">
                <a:ea typeface="+mn-lt"/>
                <a:cs typeface="+mn-lt"/>
              </a:rPr>
            </a:br>
            <a:r>
              <a:rPr lang="en-GB" sz="1600" spc="-1" dirty="0">
                <a:ea typeface="+mn-lt"/>
                <a:cs typeface="+mn-lt"/>
              </a:rPr>
              <a:t> most of the time </a:t>
            </a:r>
            <a:br>
              <a:rPr lang="en-GB" sz="1600" spc="-1" dirty="0">
                <a:ea typeface="+mn-lt"/>
                <a:cs typeface="+mn-lt"/>
              </a:rPr>
            </a:br>
            <a:r>
              <a:rPr lang="en-GB" sz="1600" spc="-1" dirty="0">
                <a:ea typeface="+mn-lt"/>
                <a:cs typeface="+mn-lt"/>
              </a:rPr>
              <a:t> it doesn't matter</a:t>
            </a:r>
            <a:br>
              <a:rPr lang="en-GB" sz="1600" spc="-1" dirty="0">
                <a:ea typeface="+mn-lt"/>
                <a:cs typeface="+mn-lt"/>
              </a:rPr>
            </a:br>
            <a:r>
              <a:rPr lang="en-GB" sz="1600" spc="-1" dirty="0">
                <a:ea typeface="+mn-lt"/>
                <a:cs typeface="+mn-lt"/>
              </a:rPr>
              <a:t> (if you're doing</a:t>
            </a:r>
            <a:br>
              <a:rPr lang="en-GB" sz="1600" spc="-1" dirty="0">
                <a:ea typeface="+mn-lt"/>
                <a:cs typeface="+mn-lt"/>
              </a:rPr>
            </a:br>
            <a:r>
              <a:rPr lang="en-GB" sz="1600" spc="-1" dirty="0">
                <a:ea typeface="+mn-lt"/>
                <a:cs typeface="+mn-lt"/>
              </a:rPr>
              <a:t>  the usual stuff))</a:t>
            </a: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tekst, krant, pak&#10;&#10;Automatisch gegenereerde beschrijving">
            <a:extLst>
              <a:ext uri="{FF2B5EF4-FFF2-40B4-BE49-F238E27FC236}">
                <a16:creationId xmlns:a16="http://schemas.microsoft.com/office/drawing/2014/main" id="{D0DCF0AE-2BB8-1C06-9EA0-E6EB4D1F7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700" y="3631092"/>
            <a:ext cx="3517241" cy="27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229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Wait ... so what happens?</a:t>
            </a:r>
            <a:endParaRPr lang="en-GB" sz="3200" b="1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You call torch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(Manual) Dispatching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E.g. 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</a:rPr>
              <a:t>scatter_add</a:t>
            </a:r>
            <a:r>
              <a:rPr lang="en-GB" sz="1600" spc="-1" dirty="0">
                <a:solidFill>
                  <a:srgbClr val="000000"/>
                </a:solidFill>
                <a:latin typeface="Calibri"/>
              </a:rPr>
              <a:t>_ -&gt; Message passing in Graph-NNs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Torch (python) determines the most appropriate function to call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cs typeface="Calibri"/>
              </a:rPr>
              <a:t>Dispatching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Torch (C++/CU) calls the CPU/GPU kernel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cs typeface="Calibri"/>
              </a:rPr>
              <a:t>Dispatching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Low-level lib performs actual calculation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cs typeface="Calibri"/>
              </a:rPr>
              <a:t>Dispatching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ea typeface="+mn-lt"/>
                <a:cs typeface="+mn-lt"/>
              </a:rPr>
              <a:t>PyTorch</a:t>
            </a:r>
            <a:r>
              <a:rPr lang="en-GB" sz="2000" spc="-1" dirty="0">
                <a:ea typeface="+mn-lt"/>
                <a:cs typeface="+mn-lt"/>
              </a:rPr>
              <a:t> Dispatcher: </a:t>
            </a:r>
            <a:r>
              <a:rPr lang="en-GB" sz="2000" spc="-1" dirty="0">
                <a:ea typeface="+mn-lt"/>
                <a:cs typeface="+mn-lt"/>
                <a:hlinkClick r:id="rId3"/>
              </a:rPr>
              <a:t>http://blog.ezyang.com/2020/09/lets-talk-about-the-pytorch-dispatcher/</a:t>
            </a:r>
            <a:endParaRPr lang="en-GB" sz="2000" spc="-1" dirty="0">
              <a:latin typeface="Calibri"/>
              <a:ea typeface="+mn-lt"/>
              <a:cs typeface="+mn-lt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Your choices matter</a:t>
            </a: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8224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In practice: </a:t>
            </a:r>
            <a:r>
              <a:rPr lang="en-GB" sz="3200" b="1" spc="-1" err="1">
                <a:solidFill>
                  <a:srgbClr val="000000"/>
                </a:solidFill>
                <a:latin typeface="Calibri"/>
              </a:rPr>
              <a:t>PyTorch</a:t>
            </a:r>
            <a:r>
              <a:rPr lang="en-GB" sz="3200" b="1" spc="-1">
                <a:solidFill>
                  <a:srgbClr val="000000"/>
                </a:solidFill>
                <a:latin typeface="Calibri"/>
              </a:rPr>
              <a:t> + </a:t>
            </a:r>
            <a:r>
              <a:rPr lang="en-GB" sz="3200" b="1" spc="-1" err="1">
                <a:solidFill>
                  <a:srgbClr val="000000"/>
                </a:solidFill>
                <a:latin typeface="Calibri"/>
              </a:rPr>
              <a:t>Snellius</a:t>
            </a:r>
            <a:endParaRPr lang="en-US" sz="3200" b="0" strike="noStrike" spc="-1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We only have NVIDIA GPUs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72x4=288 NVIDIA A100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88x4=352 NVIDIA H100 (added recently)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Makes optimization a bit easier for you</a:t>
            </a:r>
            <a:endParaRPr lang="en-GB" sz="20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You only need to spend a year sifting through documentation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ea typeface="+mn-lt"/>
                <a:cs typeface="+mn-lt"/>
                <a:hlinkClick r:id="rId3"/>
              </a:rPr>
              <a:t>https://servicedesk.surf.nl/wiki/display/WIKI/Deep+Learning+on+A100+GPUs</a:t>
            </a: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Or ask us... :)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Every EINF/NWO small grants has a default of 4 consultancy hours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403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rgbClr val="000000"/>
                </a:solidFill>
                <a:latin typeface="Calibri"/>
              </a:rPr>
              <a:t>Rapidfire</a:t>
            </a:r>
            <a:r>
              <a:rPr lang="en-GB" sz="3200" b="1" spc="-1">
                <a:solidFill>
                  <a:srgbClr val="000000"/>
                </a:solidFill>
                <a:latin typeface="Calibri"/>
              </a:rPr>
              <a:t>: implementation details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How fast do you want to go?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What is your goal?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Largest model possible?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Best validation performance?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Submit a paper to ISC '25?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tekst, vectorafbeeldingen, sushi&#10;&#10;Automatisch gegenereerde beschrijving">
            <a:extLst>
              <a:ext uri="{FF2B5EF4-FFF2-40B4-BE49-F238E27FC236}">
                <a16:creationId xmlns:a16="http://schemas.microsoft.com/office/drawing/2014/main" id="{0B92D053-0B0B-96EC-E1CC-2CB2E09B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97" y="345146"/>
            <a:ext cx="2743200" cy="2743200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CF36BB38-B2F5-E81C-4088-8D17B0824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3186347"/>
            <a:ext cx="7997825" cy="25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53909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 err="1">
                <a:solidFill>
                  <a:srgbClr val="000000"/>
                </a:solidFill>
                <a:latin typeface="Calibri"/>
              </a:rPr>
              <a:t>Rapidfire</a:t>
            </a: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: implementation details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How fast do you want to go?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  <a:hlinkClick r:id="rId3"/>
              </a:rPr>
              <a:t>https://pytorch.org/docs/stable/notes/cuda.html</a:t>
            </a:r>
            <a:endParaRPr lang="en-GB" sz="2000" spc="-1" dirty="0">
              <a:latin typeface="Calibri"/>
              <a:ea typeface="+mn-lt"/>
              <a:cs typeface="+mn-lt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,Sans-Serif"/>
              <a:buChar char="•"/>
            </a:pPr>
            <a:r>
              <a:rPr lang="en-GB" sz="2000" spc="-1" dirty="0">
                <a:cs typeface="Arial"/>
                <a:hlinkClick r:id="rId4"/>
              </a:rPr>
              <a:t>https</a:t>
            </a:r>
            <a:r>
              <a:rPr lang="en-GB" sz="2000" spc="-1" dirty="0">
                <a:solidFill>
                  <a:srgbClr val="0077C8"/>
                </a:solidFill>
                <a:cs typeface="Arial"/>
                <a:hlinkClick r:id="rId4"/>
              </a:rPr>
              <a:t>://docs.nvidia.com/deeplearning/performance/dl-performance-memory-limited/index.html</a:t>
            </a:r>
            <a:endParaRPr lang="en-US" sz="2000" spc="-1" dirty="0">
              <a:cs typeface="Arial"/>
            </a:endParaRPr>
          </a:p>
          <a:p>
            <a:pPr marL="269875" indent="-269875">
              <a:lnSpc>
                <a:spcPct val="100000"/>
              </a:lnSpc>
              <a:buFont typeface="Calibri,Sans-Serif"/>
              <a:buChar char="•"/>
            </a:pPr>
            <a:r>
              <a:rPr lang="en-GB" sz="2000" spc="-1" dirty="0">
                <a:solidFill>
                  <a:srgbClr val="0077C8"/>
                </a:solidFill>
                <a:cs typeface="Arial"/>
                <a:hlinkClick r:id="rId5"/>
              </a:rPr>
              <a:t>https://docs.nvidia.com/deeplearning/performance/index.html</a:t>
            </a:r>
            <a:endParaRPr lang="en-GB" dirty="0"/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Duncan: </a:t>
            </a:r>
            <a:r>
              <a:rPr lang="en-GB" sz="2000" i="1" spc="-1" dirty="0">
                <a:solidFill>
                  <a:srgbClr val="000000"/>
                </a:solidFill>
                <a:latin typeface="Arial"/>
                <a:cs typeface="Arial"/>
              </a:rPr>
              <a:t>"You can take any piece of code, spend 6 months optimizing it, and then write a paper about it"</a:t>
            </a: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tekst, vectorafbeeldingen, sushi&#10;&#10;Automatisch gegenereerde beschrijving">
            <a:extLst>
              <a:ext uri="{FF2B5EF4-FFF2-40B4-BE49-F238E27FC236}">
                <a16:creationId xmlns:a16="http://schemas.microsoft.com/office/drawing/2014/main" id="{0B92D053-0B0B-96EC-E1CC-2CB2E09B5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97" y="34514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8460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First of all and last of all: monitoring &amp; profiling</a:t>
            </a:r>
            <a:endParaRPr lang="en-GB" sz="3200" b="1" spc="-1" dirty="0">
              <a:latin typeface="Calibri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You don't know if you don't know</a:t>
            </a:r>
            <a:endParaRPr lang="nl-NL" dirty="0"/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Monitoring: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Wandb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CPU: Top /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htop</a:t>
            </a: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GPU: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nvidia-smi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/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nvtop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/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dcgmi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Profiling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Torch-tb-profiler /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Hollistic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Trace Analysis 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Nsight systems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Nsight compute 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" name="Afbeelding 3" descr="Afbeelding met tekst, wit, Lettertype, schermopname&#10;&#10;Automatisch gegenereerde beschrijving">
            <a:extLst>
              <a:ext uri="{FF2B5EF4-FFF2-40B4-BE49-F238E27FC236}">
                <a16:creationId xmlns:a16="http://schemas.microsoft.com/office/drawing/2014/main" id="{B1D52A7E-BCAC-ACB4-7DFD-F168FECE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59" y="877018"/>
            <a:ext cx="1290262" cy="4787661"/>
          </a:xfrm>
          <a:prstGeom prst="rect">
            <a:avLst/>
          </a:prstGeom>
        </p:spPr>
      </p:pic>
      <p:pic>
        <p:nvPicPr>
          <p:cNvPr id="6" name="Afbeelding 2" descr="Afbeelding met tekst, vectorafbeeldingen, sushi&#10;&#10;Automatisch gegenereerde beschrijving">
            <a:extLst>
              <a:ext uri="{FF2B5EF4-FFF2-40B4-BE49-F238E27FC236}">
                <a16:creationId xmlns:a16="http://schemas.microsoft.com/office/drawing/2014/main" id="{283C9F69-DF09-7544-6821-9D77F667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97" y="34514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319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err="1">
                <a:solidFill>
                  <a:srgbClr val="000000"/>
                </a:solidFill>
                <a:latin typeface="Calibri"/>
              </a:rPr>
              <a:t>Rapidfire</a:t>
            </a:r>
            <a:r>
              <a:rPr lang="en-GB" sz="3200" b="1" spc="-1">
                <a:solidFill>
                  <a:srgbClr val="000000"/>
                </a:solidFill>
                <a:latin typeface="Calibri"/>
              </a:rPr>
              <a:t>: implementation details</a:t>
            </a:r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B982AA48-9519-0D71-8A33-75E4AEC3E03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520465" y="866010"/>
            <a:ext cx="7604832" cy="581220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tekst, vectorafbeeldingen, sushi&#10;&#10;Automatisch gegenereerde beschrijving">
            <a:extLst>
              <a:ext uri="{FF2B5EF4-FFF2-40B4-BE49-F238E27FC236}">
                <a16:creationId xmlns:a16="http://schemas.microsoft.com/office/drawing/2014/main" id="{0B92D053-0B0B-96EC-E1CC-2CB2E09B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997" y="34514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9766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  <a:cs typeface="Arial"/>
              </a:rPr>
              <a:t>Level 0: We will reject your grant request if you don't do this</a:t>
            </a:r>
            <a:br>
              <a:rPr lang="en-GB" sz="3200" b="1" spc="-1" dirty="0">
                <a:solidFill>
                  <a:srgbClr val="000000"/>
                </a:solidFill>
                <a:latin typeface="Calibri"/>
                <a:cs typeface="Arial"/>
              </a:rPr>
            </a:br>
            <a:r>
              <a:rPr lang="en-GB" sz="3200" b="1" spc="-1" dirty="0">
                <a:latin typeface="Calibri"/>
                <a:cs typeface="Arial"/>
              </a:rPr>
              <a:t>(and don't have a good reason not to do so)</a:t>
            </a:r>
            <a:endParaRPr lang="nl-NL" sz="2000" dirty="0">
              <a:latin typeface="Arial"/>
              <a:cs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9D8AE7A-ADB6-D5D6-E1A6-6475D264A96C}"/>
              </a:ext>
            </a:extLst>
          </p:cNvPr>
          <p:cNvSpPr txBox="1"/>
          <p:nvPr/>
        </p:nvSpPr>
        <p:spPr>
          <a:xfrm>
            <a:off x="500436" y="1229525"/>
            <a:ext cx="89667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nl-NL" err="1"/>
              <a:t>Torch.compile</a:t>
            </a:r>
            <a:endParaRPr lang="nl-NL" dirty="0" err="1"/>
          </a:p>
          <a:p>
            <a:pPr marL="285750" indent="-285750">
              <a:buFont typeface="Calibri"/>
              <a:buChar char="-"/>
            </a:pPr>
            <a:r>
              <a:rPr lang="nl-NL" dirty="0"/>
              <a:t>Using </a:t>
            </a: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precision</a:t>
            </a:r>
            <a:r>
              <a:rPr lang="nl-NL" dirty="0"/>
              <a:t>, e.g. BFloat16</a:t>
            </a:r>
          </a:p>
          <a:p>
            <a:pPr marL="742950" lvl="1" indent="-285750">
              <a:buFont typeface="Courier New"/>
              <a:buChar char="o"/>
            </a:pPr>
            <a:endParaRPr lang="nl-NL" dirty="0"/>
          </a:p>
        </p:txBody>
      </p:sp>
      <p:pic>
        <p:nvPicPr>
          <p:cNvPr id="2" name="Afbeelding 1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7633E930-384B-61CF-B815-CFEAEC50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65" y="811333"/>
            <a:ext cx="3967791" cy="3395033"/>
          </a:xfrm>
          <a:prstGeom prst="rect">
            <a:avLst/>
          </a:prstGeom>
        </p:spPr>
      </p:pic>
      <p:pic>
        <p:nvPicPr>
          <p:cNvPr id="4" name="Afbeelding 3" descr="Afbeelding met tekst, Lettertype, wit, ontvangst&#10;&#10;Automatisch gegenereerde beschrijving">
            <a:extLst>
              <a:ext uri="{FF2B5EF4-FFF2-40B4-BE49-F238E27FC236}">
                <a16:creationId xmlns:a16="http://schemas.microsoft.com/office/drawing/2014/main" id="{3A7EEA72-8B4A-2CCE-FF97-8AB632EC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87" y="4470459"/>
            <a:ext cx="4610100" cy="1066800"/>
          </a:xfrm>
          <a:prstGeom prst="rect">
            <a:avLst/>
          </a:prstGeom>
        </p:spPr>
      </p:pic>
      <p:pic>
        <p:nvPicPr>
          <p:cNvPr id="5" name="Afbeelding 4" descr="Afbeelding met tekst, Lettertype, wit, algebra&#10;&#10;Automatisch gegenereerde beschrijving">
            <a:extLst>
              <a:ext uri="{FF2B5EF4-FFF2-40B4-BE49-F238E27FC236}">
                <a16:creationId xmlns:a16="http://schemas.microsoft.com/office/drawing/2014/main" id="{31FE95D3-896B-F471-64C3-941B04FC6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08" y="4469560"/>
            <a:ext cx="4781550" cy="1085850"/>
          </a:xfrm>
          <a:prstGeom prst="rect">
            <a:avLst/>
          </a:prstGeom>
        </p:spPr>
      </p:pic>
      <p:pic>
        <p:nvPicPr>
          <p:cNvPr id="6" name="Afbeelding 5" descr="Afbeelding met tekst, Lettertype, wit, ontvangst&#10;&#10;Automatisch gegenereerde beschrijving">
            <a:extLst>
              <a:ext uri="{FF2B5EF4-FFF2-40B4-BE49-F238E27FC236}">
                <a16:creationId xmlns:a16="http://schemas.microsoft.com/office/drawing/2014/main" id="{D3471652-383A-EB48-2288-E9778C098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550" y="5604473"/>
            <a:ext cx="7781925" cy="523875"/>
          </a:xfrm>
          <a:prstGeom prst="rect">
            <a:avLst/>
          </a:prstGeom>
        </p:spPr>
      </p:pic>
      <p:pic>
        <p:nvPicPr>
          <p:cNvPr id="7" name="Afbeelding 6" descr="factory">
            <a:extLst>
              <a:ext uri="{FF2B5EF4-FFF2-40B4-BE49-F238E27FC236}">
                <a16:creationId xmlns:a16="http://schemas.microsoft.com/office/drawing/2014/main" id="{CF795393-6CE5-A0F9-9BB6-719901C16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56" y="2062475"/>
            <a:ext cx="2743199" cy="2474258"/>
          </a:xfrm>
          <a:prstGeom prst="rect">
            <a:avLst/>
          </a:prstGeom>
        </p:spPr>
      </p:pic>
      <p:pic>
        <p:nvPicPr>
          <p:cNvPr id="8" name="Afbeelding 7" descr="factory">
            <a:extLst>
              <a:ext uri="{FF2B5EF4-FFF2-40B4-BE49-F238E27FC236}">
                <a16:creationId xmlns:a16="http://schemas.microsoft.com/office/drawing/2014/main" id="{9838CB29-1FB4-0EAD-B409-1C8E92F82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853" y="1978100"/>
            <a:ext cx="2743199" cy="24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84858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  <a:cs typeface="Arial"/>
              </a:rPr>
              <a:t>Level 1: Doesn't impact model performance; 'tricks'</a:t>
            </a:r>
            <a:endParaRPr lang="nl-NL" sz="2000" dirty="0">
              <a:latin typeface="Arial"/>
              <a:cs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6ED36146-42C7-C63F-037E-DE94E5DC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8" y="1173512"/>
            <a:ext cx="12093574" cy="45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375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  <a:cs typeface="Arial"/>
              </a:rPr>
              <a:t>Level 1: </a:t>
            </a:r>
            <a:r>
              <a:rPr lang="en-GB" sz="3200" b="1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Doesn't impact model performance</a:t>
            </a:r>
            <a:endParaRPr lang="nl-NL" sz="32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80000"/>
              </a:lnSpc>
              <a:tabLst>
                <a:tab pos="0" algn="l"/>
              </a:tabLst>
            </a:pPr>
            <a:endParaRPr lang="en-GB" sz="3200" b="1" spc="-1" dirty="0">
              <a:latin typeface="Calibri"/>
              <a:cs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Avoid CPU-GPU sync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Create tensors directly on the device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Don't aggregate tensors</a:t>
            </a:r>
            <a:b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which still require grad, e.g.:</a:t>
            </a:r>
            <a:b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000" spc="-1" dirty="0" err="1">
                <a:solidFill>
                  <a:srgbClr val="000000"/>
                </a:solidFill>
                <a:latin typeface="Arial"/>
                <a:cs typeface="Arial"/>
              </a:rPr>
              <a:t>losses.append</a:t>
            </a: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(loss) (:o)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200" spc="-1" dirty="0">
                <a:solidFill>
                  <a:srgbClr val="000000"/>
                </a:solidFill>
                <a:latin typeface="Arial"/>
                <a:cs typeface="Arial"/>
              </a:rPr>
              <a:t>instead, detach (</a:t>
            </a:r>
            <a:r>
              <a:rPr lang="en-GB" sz="1200" spc="-1" dirty="0" err="1">
                <a:solidFill>
                  <a:srgbClr val="000000"/>
                </a:solidFill>
                <a:latin typeface="Arial"/>
                <a:cs typeface="Arial"/>
              </a:rPr>
              <a:t>loss.detach</a:t>
            </a:r>
            <a:r>
              <a:rPr lang="en-GB" sz="1200" spc="-1" dirty="0">
                <a:solidFill>
                  <a:srgbClr val="000000"/>
                </a:solidFill>
                <a:latin typeface="Arial"/>
                <a:cs typeface="Arial"/>
              </a:rPr>
              <a:t>())</a:t>
            </a:r>
            <a:br>
              <a:rPr lang="en-GB" sz="1200" spc="-1" dirty="0">
                <a:solidFill>
                  <a:srgbClr val="000000"/>
                </a:solidFill>
                <a:latin typeface="Arial"/>
                <a:cs typeface="Arial"/>
              </a:rPr>
            </a:br>
            <a:endParaRPr lang="en-GB" sz="12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5">
            <a:extLst>
              <a:ext uri="{FF2B5EF4-FFF2-40B4-BE49-F238E27FC236}">
                <a16:creationId xmlns:a16="http://schemas.microsoft.com/office/drawing/2014/main" id="{049AC0B4-C5AD-FE72-5095-237B1FFF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7" y="1124019"/>
            <a:ext cx="5330825" cy="1887400"/>
          </a:xfrm>
          <a:prstGeom prst="rect">
            <a:avLst/>
          </a:prstGeom>
        </p:spPr>
      </p:pic>
      <p:pic>
        <p:nvPicPr>
          <p:cNvPr id="6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D911C839-9CFF-76B8-3BF2-4C6BE683B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25" y="2976146"/>
            <a:ext cx="7013575" cy="25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792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What is a supercomputer/</a:t>
            </a:r>
            <a:r>
              <a:rPr lang="en-GB" sz="3200" b="1" spc="-1" err="1">
                <a:latin typeface="Calibri"/>
              </a:rPr>
              <a:t>clustercomputer</a:t>
            </a: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Practically: a bunch of (very big) computers tied together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Uses hardware/software which is not available for regular consumers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Very fast Interconnect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Ethernet/IB/GPU-direct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Very fast Storage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Tiered: NVME/Hard-disk/Tape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Very fast Compute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Accelerators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Huge CPUs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</a:rPr>
              <a:t>Massive amounts of RAM</a:t>
            </a: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48273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  <a:cs typeface="Arial"/>
              </a:rPr>
              <a:t>Level 1: </a:t>
            </a:r>
            <a:r>
              <a:rPr lang="en-GB" sz="3200" b="1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Doesn't impact model performance; 'tricks'</a:t>
            </a:r>
            <a:endParaRPr lang="nl-NL" sz="32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80000"/>
              </a:lnSpc>
              <a:tabLst>
                <a:tab pos="0" algn="l"/>
              </a:tabLst>
            </a:pPr>
            <a:endParaRPr lang="en-GB" sz="3200" b="1" spc="-1" dirty="0">
              <a:latin typeface="Calibri"/>
              <a:cs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16240" y="968581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torch.backends.cuda.matmul.allow_tf32 = True</a:t>
            </a:r>
            <a:endParaRPr lang="nl-NL" dirty="0"/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The default in </a:t>
            </a: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PyTorch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(silently)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torch.set_float32_matmul_precision('high')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solidFill>
                  <a:srgbClr val="000000"/>
                </a:solidFill>
                <a:latin typeface="Arial"/>
                <a:cs typeface="Arial"/>
              </a:rPr>
              <a:t>torch.backends.cudnn.benchmark</a:t>
            </a: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 = True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Empirically benchmarks to find fastest method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Align bytes: multiples of 2, 8, 1024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DNN libraries want nicely aligned memory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 err="1">
                <a:solidFill>
                  <a:srgbClr val="000000"/>
                </a:solidFill>
                <a:latin typeface="Arial"/>
                <a:cs typeface="Arial"/>
              </a:rPr>
              <a:t>torch.channels_last</a:t>
            </a: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Helps with memory alignment and reduces cache misses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Reinforcement learning specific: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Use Nvidia MPS (basically a scheduler for GPUs)</a:t>
            </a:r>
          </a:p>
          <a:p>
            <a:pPr marL="0" indent="0">
              <a:lnSpc>
                <a:spcPct val="100000"/>
              </a:lnSpc>
              <a:buClr>
                <a:srgbClr val="EA7600"/>
              </a:buClr>
              <a:buNone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" name="Afbeelding 5" descr="Afbeelding met grafiek&#10;&#10;Automatisch gegenereerde beschrijving">
            <a:extLst>
              <a:ext uri="{FF2B5EF4-FFF2-40B4-BE49-F238E27FC236}">
                <a16:creationId xmlns:a16="http://schemas.microsoft.com/office/drawing/2014/main" id="{F281EB79-0966-5DBB-701B-F9754285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62" y="2910388"/>
            <a:ext cx="6370637" cy="2471867"/>
          </a:xfrm>
          <a:prstGeom prst="rect">
            <a:avLst/>
          </a:prstGeom>
        </p:spPr>
      </p:pic>
      <p:pic>
        <p:nvPicPr>
          <p:cNvPr id="7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6E9A212-6EE5-1A0F-064F-0393C893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692" y="1311474"/>
            <a:ext cx="4799012" cy="11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3461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Level 2: Danger zone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Quantization is becoming more and more important</a:t>
            </a: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Huggingface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makes it easy for you, e.g. LLM.int8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 err="1">
                <a:solidFill>
                  <a:srgbClr val="000000"/>
                </a:solidFill>
                <a:latin typeface="Arial"/>
                <a:cs typeface="Arial"/>
              </a:rPr>
              <a:t>PyTorch</a:t>
            </a: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 is finally catching up: </a:t>
            </a:r>
            <a:br>
              <a:rPr lang="en-GB" sz="1600" spc="-1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GB" sz="1600" spc="-1" dirty="0">
                <a:solidFill>
                  <a:srgbClr val="000000"/>
                </a:solidFill>
                <a:ea typeface="+mn-lt"/>
                <a:cs typeface="+mn-lt"/>
              </a:rPr>
              <a:t>https://pytorch.org/blog/pytorch-native-architecture-optimization/</a:t>
            </a: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E158E068-2DF5-27FF-640F-13B0CDA1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53" y="91573"/>
            <a:ext cx="1478492" cy="1965442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B461A29-74F3-4500-65E3-341C1961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01" y="2177182"/>
            <a:ext cx="3967791" cy="3395033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1E7E2C9E-C77D-E6EC-FF8F-29B57EA49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49" y="2646884"/>
            <a:ext cx="7760895" cy="44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7261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Level 2: Danger zone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torch.backends.cuda.matmul.allow_fp16_reduced_precision_reduction = True</a:t>
            </a: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,Sans-Serif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Lol: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,Sans-Serif"/>
              <a:buChar char="•"/>
            </a:pPr>
            <a:r>
              <a:rPr lang="en-GB" sz="2000" spc="-1" dirty="0">
                <a:ea typeface="+mn-lt"/>
                <a:cs typeface="+mn-lt"/>
              </a:rPr>
              <a:t>torch.backends.cuda.matmul.allow_bf16_reduced_precision_reduction</a:t>
            </a: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,Sans-Serif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Torch.set_float32_matmul_precision('medium')</a:t>
            </a:r>
            <a:endParaRPr lang="en-US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rial"/>
                <a:cs typeface="Arial"/>
              </a:rPr>
              <a:t>Cast model and data to (B)Float16 before the forward pass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We're not supposed to...but: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763B3421-2C79-FBA0-BDB3-57F0833F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53" y="1753948"/>
            <a:ext cx="7996159" cy="572938"/>
          </a:xfrm>
          <a:prstGeom prst="rect">
            <a:avLst/>
          </a:prstGeom>
        </p:spPr>
      </p:pic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E158E068-2DF5-27FF-640F-13B0CDA1F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55" y="4419158"/>
            <a:ext cx="1478492" cy="19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20476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Change your model</a:t>
            </a: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Arial"/>
                <a:cs typeface="Arial"/>
              </a:rPr>
              <a:t>Worst case scenario: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E158E068-2DF5-27FF-640F-13B0CDA1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0" y="234950"/>
            <a:ext cx="1330325" cy="1768475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60664DDD-B0AA-0BAC-77E4-652D5830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2022455"/>
            <a:ext cx="12165013" cy="1701838"/>
          </a:xfrm>
          <a:prstGeom prst="rect">
            <a:avLst/>
          </a:prstGeom>
        </p:spPr>
      </p:pic>
      <p:pic>
        <p:nvPicPr>
          <p:cNvPr id="4" name="Afbeelding 4">
            <a:extLst>
              <a:ext uri="{FF2B5EF4-FFF2-40B4-BE49-F238E27FC236}">
                <a16:creationId xmlns:a16="http://schemas.microsoft.com/office/drawing/2014/main" id="{21FFE97D-BE6E-9AAC-991D-03EC04688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088" y="3161692"/>
            <a:ext cx="8902699" cy="34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68654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65426-DCF8-C905-34E9-480303A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40644F-A723-EAA2-51DE-593D1B3412D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677ACB3-8295-FE14-6B1F-1EA84730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87" y="-4796"/>
            <a:ext cx="6929251" cy="68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Always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Arial"/>
                <a:cs typeface="Arial"/>
              </a:rPr>
              <a:t>Have a baseline</a:t>
            </a:r>
            <a:endParaRPr lang="nl-NL"/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Arial"/>
                <a:cs typeface="Arial"/>
              </a:rPr>
              <a:t>Check convergence statistics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E158E068-2DF5-27FF-640F-13B0CDA1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0" y="234950"/>
            <a:ext cx="1330325" cy="1768475"/>
          </a:xfrm>
          <a:prstGeom prst="rect">
            <a:avLst/>
          </a:prstGeom>
        </p:spPr>
      </p:pic>
      <p:pic>
        <p:nvPicPr>
          <p:cNvPr id="2" name="Afbeelding 2" descr="Afbeelding met grafiek&#10;&#10;Automatisch gegenereerde beschrijving">
            <a:extLst>
              <a:ext uri="{FF2B5EF4-FFF2-40B4-BE49-F238E27FC236}">
                <a16:creationId xmlns:a16="http://schemas.microsoft.com/office/drawing/2014/main" id="{9313A08F-5E86-B1D2-6626-505D0D8B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" y="2495662"/>
            <a:ext cx="5783263" cy="35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414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Profile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lvl="1" indent="0">
              <a:lnSpc>
                <a:spcPct val="100000"/>
              </a:lnSpc>
              <a:buClr>
                <a:srgbClr val="EA7600"/>
              </a:buClr>
              <a:buNone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Get a grip on your model’s performance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Profile</a:t>
            </a:r>
            <a:endParaRPr lang="nl-NL" dirty="0"/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Profile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Profile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Also important: profile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wiel&#10;&#10;Automatisch gegenereerde beschrijving">
            <a:extLst>
              <a:ext uri="{FF2B5EF4-FFF2-40B4-BE49-F238E27FC236}">
                <a16:creationId xmlns:a16="http://schemas.microsoft.com/office/drawing/2014/main" id="{990048BE-1D46-0CDB-88C9-F4FB31A5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5357721"/>
            <a:ext cx="2743200" cy="1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2013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More generally; listen to Duncan: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11130323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Start small</a:t>
            </a:r>
            <a:endParaRPr lang="nl-NL" dirty="0"/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Have a goal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rial"/>
                <a:cs typeface="Arial"/>
              </a:rPr>
              <a:t>Profile your code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20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Afbeelding 2" descr="Afbeelding met wiel&#10;&#10;Automatisch gegenereerde beschrijving">
            <a:extLst>
              <a:ext uri="{FF2B5EF4-FFF2-40B4-BE49-F238E27FC236}">
                <a16:creationId xmlns:a16="http://schemas.microsoft.com/office/drawing/2014/main" id="{990048BE-1D46-0CDB-88C9-F4FB31A5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5357721"/>
            <a:ext cx="2743200" cy="1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2481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latin typeface="Calibri"/>
              </a:rPr>
              <a:t>Snellius</a:t>
            </a: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latin typeface="Calibri"/>
              </a:rPr>
              <a:t>~1300 CPU-based nodes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128-192 cores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256-378 GB RAM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latin typeface="Calibri"/>
              </a:rPr>
              <a:t>~100 high-memory nodes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1TB-8TB RAM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ea typeface="+mn-lt"/>
                <a:cs typeface="+mn-lt"/>
              </a:rPr>
              <a:t>160 </a:t>
            </a:r>
            <a:r>
              <a:rPr lang="en-GB" sz="2000" spc="-1" dirty="0">
                <a:latin typeface="Calibri"/>
              </a:rPr>
              <a:t>GPU nodes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x4 </a:t>
            </a:r>
            <a:r>
              <a:rPr lang="en-GB" sz="1600" spc="-1" dirty="0" err="1">
                <a:latin typeface="Calibri"/>
              </a:rPr>
              <a:t>nvidia</a:t>
            </a:r>
            <a:r>
              <a:rPr lang="en-GB" sz="1600" spc="-1" dirty="0">
                <a:latin typeface="Calibri"/>
              </a:rPr>
              <a:t> A100s / H100s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512GB RAM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40GB /94 GB VRAM</a:t>
            </a:r>
          </a:p>
          <a:p>
            <a:pPr marL="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400" spc="-1" dirty="0">
                <a:latin typeface="Calibri"/>
              </a:rPr>
              <a:t>Storage: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~13PB of medium-speed storage project space</a:t>
            </a:r>
            <a:endParaRPr lang="en-GB" sz="1600" dirty="0"/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720TB of home-</a:t>
            </a:r>
            <a:r>
              <a:rPr lang="en-GB" sz="1600" spc="-1" dirty="0" err="1">
                <a:latin typeface="Calibri"/>
              </a:rPr>
              <a:t>dir</a:t>
            </a:r>
            <a:endParaRPr lang="en-GB" sz="1600" spc="-1" dirty="0">
              <a:latin typeface="Calibri"/>
            </a:endParaRP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 dirty="0">
                <a:latin typeface="Calibri"/>
              </a:rPr>
              <a:t>210TB of NVME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 dirty="0">
                <a:latin typeface="Calibri"/>
              </a:rPr>
              <a:t>Interconnect: 100GBps </a:t>
            </a:r>
            <a:r>
              <a:rPr lang="en-GB" sz="2000" spc="-1" dirty="0" err="1">
                <a:latin typeface="Calibri"/>
              </a:rPr>
              <a:t>Infiniband</a:t>
            </a:r>
            <a:r>
              <a:rPr lang="en-GB" sz="2000" spc="-1" dirty="0">
                <a:latin typeface="Calibri"/>
              </a:rPr>
              <a:t> fat-tree</a:t>
            </a:r>
          </a:p>
          <a:p>
            <a:pPr marL="727075" lvl="1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endParaRPr lang="en-GB" sz="1600" spc="-1">
              <a:latin typeface="Calibri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fbeelding 1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D33AD54B-5C05-7E12-8BE0-B0B70A09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32" y="25947"/>
            <a:ext cx="6182611" cy="3920563"/>
          </a:xfrm>
          <a:prstGeom prst="rect">
            <a:avLst/>
          </a:prstGeom>
        </p:spPr>
      </p:pic>
      <p:pic>
        <p:nvPicPr>
          <p:cNvPr id="3" name="Afbeelding 2" descr="Fat-Tree Topology">
            <a:extLst>
              <a:ext uri="{FF2B5EF4-FFF2-40B4-BE49-F238E27FC236}">
                <a16:creationId xmlns:a16="http://schemas.microsoft.com/office/drawing/2014/main" id="{EE3F339D-19D0-CBD9-16B5-EAC610DD2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07" y="4018745"/>
            <a:ext cx="5278335" cy="25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 dirty="0">
                <a:solidFill>
                  <a:srgbClr val="000000"/>
                </a:solidFill>
                <a:latin typeface="Calibri"/>
              </a:rPr>
              <a:t>The three S'</a:t>
            </a:r>
            <a:endParaRPr lang="nl-NL" dirty="0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23800" y="1400400"/>
            <a:ext cx="8973720" cy="445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solidFill>
                  <a:srgbClr val="000000"/>
                </a:solidFill>
                <a:latin typeface="Calibri"/>
              </a:rPr>
              <a:t>Know your System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What kind of hardware do I have?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What features does my hardware support?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solidFill>
                  <a:srgbClr val="000000"/>
                </a:solidFill>
                <a:latin typeface="Calibri"/>
              </a:rPr>
              <a:t>Know your Software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Does my software do what I want to do efficiently?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Does my software support my hardware features?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solidFill>
                  <a:srgbClr val="000000"/>
                </a:solidFill>
                <a:latin typeface="Calibri"/>
              </a:rPr>
              <a:t>Know your Stack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What version of software am I running?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solidFill>
                  <a:srgbClr val="000000"/>
                </a:solidFill>
                <a:latin typeface="Calibri"/>
              </a:rPr>
              <a:t>Is my stack compiled for my hardware?</a:t>
            </a: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055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518760" y="272160"/>
            <a:ext cx="11148840" cy="600480"/>
          </a:xfrm>
          <a:prstGeom prst="rect">
            <a:avLst/>
          </a:prstGeom>
          <a:noFill/>
          <a:ln w="0">
            <a:noFill/>
          </a:ln>
        </p:spPr>
        <p:txBody>
          <a:bodyPr lIns="0" tIns="72000" rIns="0" bIns="0" anchor="t">
            <a:no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200" b="1" spc="-1">
                <a:solidFill>
                  <a:srgbClr val="000000"/>
                </a:solidFill>
                <a:latin typeface="Calibri"/>
              </a:rPr>
              <a:t>System</a:t>
            </a:r>
            <a:endParaRPr lang="nl-NL"/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516240" y="872640"/>
            <a:ext cx="8973720" cy="590701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cs typeface="Arial"/>
              </a:rPr>
              <a:t>Which CPUs?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Architectures: X86_64, ARM64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cs typeface="Arial"/>
              </a:rPr>
              <a:t>What kind of storage?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SSD,  HDD, Tape?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SATA, </a:t>
            </a:r>
            <a:r>
              <a:rPr lang="en-GB" sz="1600" spc="-1" err="1">
                <a:cs typeface="Arial"/>
              </a:rPr>
              <a:t>NVMe</a:t>
            </a:r>
            <a:r>
              <a:rPr lang="en-GB" sz="1600" spc="-1">
                <a:cs typeface="Arial"/>
              </a:rPr>
              <a:t> or full PCI-E? 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cs typeface="Arial"/>
              </a:rPr>
              <a:t>What kind of Networking?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Ethernet? InfiniBand (IB)?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IOPs vs Throughput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cs typeface="Arial"/>
              </a:rPr>
              <a:t>What kind of RAM?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High Bandwidth Memory (HBM) or Data Double Rate (DDR)? 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How much? Enough for a </a:t>
            </a:r>
            <a:r>
              <a:rPr lang="en-GB" sz="1600" spc="-1" err="1">
                <a:cs typeface="Arial"/>
              </a:rPr>
              <a:t>RAMdisk</a:t>
            </a:r>
            <a:r>
              <a:rPr lang="en-GB" sz="1600" spc="-1">
                <a:cs typeface="Arial"/>
              </a:rPr>
              <a:t>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You (AI person) are always memory limited</a:t>
            </a:r>
          </a:p>
          <a:p>
            <a:pPr marL="269875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2000" spc="-1">
                <a:cs typeface="Arial"/>
              </a:rPr>
              <a:t>Which GPUs?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AMD? Good raw performance, poor </a:t>
            </a:r>
            <a:r>
              <a:rPr lang="en-GB" sz="1600" spc="-1" err="1">
                <a:cs typeface="Arial"/>
              </a:rPr>
              <a:t>PyTorch</a:t>
            </a:r>
            <a:r>
              <a:rPr lang="en-GB" sz="1600" spc="-1">
                <a:cs typeface="Arial"/>
              </a:rPr>
              <a:t> support (for now)</a:t>
            </a:r>
          </a:p>
          <a:p>
            <a:pPr marL="727075" lvl="1" indent="-269875">
              <a:lnSpc>
                <a:spcPct val="100000"/>
              </a:lnSpc>
              <a:buClr>
                <a:srgbClr val="EA7600"/>
              </a:buClr>
              <a:buFont typeface="Calibri"/>
              <a:buChar char="•"/>
            </a:pPr>
            <a:r>
              <a:rPr lang="en-GB" sz="1600" spc="-1">
                <a:cs typeface="Arial"/>
              </a:rPr>
              <a:t>NVIDIA? Optimized for AI with good </a:t>
            </a:r>
            <a:r>
              <a:rPr lang="en-GB" sz="1600" spc="-1" err="1">
                <a:cs typeface="Arial"/>
              </a:rPr>
              <a:t>PyTorch</a:t>
            </a:r>
            <a:r>
              <a:rPr lang="en-GB" sz="1600" spc="-1">
                <a:cs typeface="Arial"/>
              </a:rPr>
              <a:t> support.</a:t>
            </a:r>
          </a:p>
          <a:p>
            <a:pPr marL="457200" lvl="1" indent="0">
              <a:lnSpc>
                <a:spcPct val="100000"/>
              </a:lnSpc>
              <a:buClr>
                <a:srgbClr val="EA7600"/>
              </a:buClr>
              <a:buNone/>
            </a:pPr>
            <a:endParaRPr lang="en-GB" sz="1600" spc="-1"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EA7600"/>
              </a:buClr>
              <a:buNone/>
            </a:pPr>
            <a:r>
              <a:rPr lang="en-GB" sz="1400" spc="-1">
                <a:ea typeface="+mn-lt"/>
                <a:cs typeface="+mn-lt"/>
                <a:hlinkClick r:id="rId3"/>
              </a:rPr>
              <a:t>https://servicedesk.surf.nl/wiki/display/WIKI/Snellius+hardware+and+file+systems</a:t>
            </a:r>
            <a:endParaRPr lang="nl-NL" sz="1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Clr>
                <a:srgbClr val="EA7600"/>
              </a:buClr>
              <a:buNone/>
            </a:pPr>
            <a:endParaRPr lang="en-GB" sz="2000" spc="-1">
              <a:cs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0"/>
          </p:nvPr>
        </p:nvSpPr>
        <p:spPr>
          <a:xfrm>
            <a:off x="516240" y="6375960"/>
            <a:ext cx="392040" cy="21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GB" sz="1200" b="1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78DF5C-F8A7-4AE9-B88F-03F1DCB0AE7B}" type="slidenum">
              <a:rPr lang="en-GB" sz="1200" b="1" strike="noStrike" spc="-1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1" name="Google Shape;239;p24"/>
          <p:cNvSpPr/>
          <p:nvPr/>
        </p:nvSpPr>
        <p:spPr>
          <a:xfrm rot="5400000">
            <a:off x="10733040" y="206388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2" name="Google Shape;240;p24"/>
          <p:cNvSpPr/>
          <p:nvPr/>
        </p:nvSpPr>
        <p:spPr>
          <a:xfrm rot="16200000">
            <a:off x="9775440" y="2974320"/>
            <a:ext cx="909720" cy="909720"/>
          </a:xfrm>
          <a:prstGeom prst="arc">
            <a:avLst>
              <a:gd name="adj1" fmla="val 16200000"/>
              <a:gd name="adj2" fmla="val 0"/>
            </a:avLst>
          </a:pr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3" name="Google Shape;241;p24"/>
          <p:cNvSpPr/>
          <p:nvPr/>
        </p:nvSpPr>
        <p:spPr>
          <a:xfrm>
            <a:off x="10234800" y="2973960"/>
            <a:ext cx="95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4" name="Google Shape;242;p24"/>
          <p:cNvSpPr/>
          <p:nvPr/>
        </p:nvSpPr>
        <p:spPr>
          <a:xfrm>
            <a:off x="9775440" y="3429000"/>
            <a:ext cx="360" cy="34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5" name="Google Shape;243;p24"/>
          <p:cNvSpPr/>
          <p:nvPr/>
        </p:nvSpPr>
        <p:spPr>
          <a:xfrm>
            <a:off x="11642760" y="-38880"/>
            <a:ext cx="360" cy="255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EA7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467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Goals:</a:t>
            </a:r>
          </a:p>
          <a:p>
            <a:r>
              <a:rPr lang="nl-NL" dirty="0"/>
              <a:t>Understand </a:t>
            </a:r>
            <a:r>
              <a:rPr lang="nl-NL" dirty="0" err="1"/>
              <a:t>what</a:t>
            </a:r>
            <a:r>
              <a:rPr lang="nl-NL" dirty="0"/>
              <a:t> hardware bottlenecks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limitting</a:t>
            </a:r>
            <a:endParaRPr lang="nl-NL" dirty="0"/>
          </a:p>
          <a:p>
            <a:r>
              <a:rPr lang="nl-NL" dirty="0"/>
              <a:t>Understand pro’s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con’s</a:t>
            </a:r>
            <a:r>
              <a:rPr lang="nl-NL" dirty="0"/>
              <a:t> of </a:t>
            </a:r>
            <a:r>
              <a:rPr lang="nl-NL" dirty="0" err="1"/>
              <a:t>various</a:t>
            </a:r>
            <a:r>
              <a:rPr lang="nl-NL" dirty="0"/>
              <a:t> hardware</a:t>
            </a:r>
          </a:p>
          <a:p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appropriate</a:t>
            </a:r>
            <a:r>
              <a:rPr lang="nl-NL" dirty="0"/>
              <a:t> hardware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DL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mitigate</a:t>
            </a:r>
            <a:r>
              <a:rPr lang="nl-NL" dirty="0"/>
              <a:t> bottlenecks</a:t>
            </a:r>
          </a:p>
          <a:p>
            <a:pPr lvl="1"/>
            <a:endParaRPr lang="nl-NL" sz="1400" dirty="0"/>
          </a:p>
          <a:p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3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BB7-FB20-7441-B7DD-B342356E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System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1D17A-8471-C54C-BAB3-CE2F74484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6362" y="1145098"/>
            <a:ext cx="9882007" cy="44568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Compute</a:t>
            </a:r>
            <a:r>
              <a:rPr lang="nl-NL" dirty="0"/>
              <a:t> (</a:t>
            </a:r>
            <a:r>
              <a:rPr lang="nl-NL" dirty="0" err="1"/>
              <a:t>floating</a:t>
            </a:r>
            <a:r>
              <a:rPr lang="nl-NL" dirty="0"/>
              <a:t> point operations per second, FLOPS)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Memory </a:t>
            </a:r>
            <a:r>
              <a:rPr lang="nl-NL" dirty="0" err="1"/>
              <a:t>bandwidth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Memory </a:t>
            </a:r>
            <a:r>
              <a:rPr lang="nl-NL" dirty="0" err="1"/>
              <a:t>size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Communication</a:t>
            </a:r>
          </a:p>
          <a:p>
            <a:pPr lvl="1"/>
            <a:endParaRPr lang="nl-NL" sz="1400" dirty="0"/>
          </a:p>
          <a:p>
            <a:endParaRPr lang="nl-NL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1EB90-6063-084B-AEBB-B08C20B74B5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74DB4-4BA2-7747-8C62-E3DFFBA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9</a:t>
            </a:fld>
            <a:endParaRPr lang="nl-NL"/>
          </a:p>
        </p:txBody>
      </p:sp>
      <p:pic>
        <p:nvPicPr>
          <p:cNvPr id="6" name="Afbeelding 6" descr="Afbeelding met tekst, buitenshuis, person, vlot&#10;&#10;Automatisch gegenereerde beschrijving">
            <a:extLst>
              <a:ext uri="{FF2B5EF4-FFF2-40B4-BE49-F238E27FC236}">
                <a16:creationId xmlns:a16="http://schemas.microsoft.com/office/drawing/2014/main" id="{38A5FFF1-EB6F-074A-E469-B694EE6E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252" y="2946008"/>
            <a:ext cx="4249758" cy="32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RF">
  <a:themeElements>
    <a:clrScheme name="Aangepast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SURF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cap="all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SURF.potx" id="{7FCCFDF8-7726-472E-A700-5D7F9EECB06C}" vid="{17BE6A99-8B59-4987-ABEF-B9883AFE7AC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3194</Words>
  <Application>Microsoft Office PowerPoint</Application>
  <PresentationFormat>Breedbeeld</PresentationFormat>
  <Paragraphs>1082</Paragraphs>
  <Slides>47</Slides>
  <Notes>32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47</vt:i4>
      </vt:variant>
    </vt:vector>
  </HeadingPairs>
  <TitlesOfParts>
    <vt:vector size="50" baseType="lpstr">
      <vt:lpstr>Office Theme</vt:lpstr>
      <vt:lpstr>Office Theme</vt:lpstr>
      <vt:lpstr>SURF</vt:lpstr>
      <vt:lpstr>PowerPoint-presentatie</vt:lpstr>
      <vt:lpstr>Who am I &amp; What does SURF do</vt:lpstr>
      <vt:lpstr>The program</vt:lpstr>
      <vt:lpstr>What is a supercomputer/clustercomputer</vt:lpstr>
      <vt:lpstr>Snellius</vt:lpstr>
      <vt:lpstr>The three S'</vt:lpstr>
      <vt:lpstr>System</vt:lpstr>
      <vt:lpstr>System</vt:lpstr>
      <vt:lpstr>System</vt:lpstr>
      <vt:lpstr>System</vt:lpstr>
      <vt:lpstr>System</vt:lpstr>
      <vt:lpstr>System</vt:lpstr>
      <vt:lpstr>System</vt:lpstr>
      <vt:lpstr>System</vt:lpstr>
      <vt:lpstr>System</vt:lpstr>
      <vt:lpstr>Hardware overview</vt:lpstr>
      <vt:lpstr>Hardware overview</vt:lpstr>
      <vt:lpstr>Hardware overview</vt:lpstr>
      <vt:lpstr>Hardware overview</vt:lpstr>
      <vt:lpstr>Hardware overview</vt:lpstr>
      <vt:lpstr>Hardware overview</vt:lpstr>
      <vt:lpstr>Nvidia Volta (e.g. V100, TitanRTX)</vt:lpstr>
      <vt:lpstr>Nvidia Ampere GPUs (e.g. A100)</vt:lpstr>
      <vt:lpstr>Nvidia Ampere GPUs (e.g. A100)</vt:lpstr>
      <vt:lpstr>Nvidia Ampere GPUs (e.g. A100)</vt:lpstr>
      <vt:lpstr>Nvidia Ampere GPUs (e.g. A100)</vt:lpstr>
      <vt:lpstr>Nvidia Hopper GPUs (e.g. H100)</vt:lpstr>
      <vt:lpstr>And on CPU:</vt:lpstr>
      <vt:lpstr>Second S: Software</vt:lpstr>
      <vt:lpstr>Third S: Stack</vt:lpstr>
      <vt:lpstr>Wait ... so what happens?</vt:lpstr>
      <vt:lpstr>In practice: PyTorch + Snellius</vt:lpstr>
      <vt:lpstr>Rapidfire: implementation details</vt:lpstr>
      <vt:lpstr>Rapidfire: implementation details</vt:lpstr>
      <vt:lpstr>First of all and last of all: monitoring &amp; profiling</vt:lpstr>
      <vt:lpstr>Rapidfire: implementation details</vt:lpstr>
      <vt:lpstr>Level 0: We will reject your grant request if you don't do this (and don't have a good reason not to do so)</vt:lpstr>
      <vt:lpstr>Level 1: Doesn't impact model performance; 'tricks'</vt:lpstr>
      <vt:lpstr>Level 1: Doesn't impact model performance </vt:lpstr>
      <vt:lpstr>Level 1: Doesn't impact model performance; 'tricks' </vt:lpstr>
      <vt:lpstr>Level 2: Danger zone</vt:lpstr>
      <vt:lpstr>Level 2: Danger zone</vt:lpstr>
      <vt:lpstr>Change your model</vt:lpstr>
      <vt:lpstr>PowerPoint-presentatie</vt:lpstr>
      <vt:lpstr>Always</vt:lpstr>
      <vt:lpstr>Profile</vt:lpstr>
      <vt:lpstr>More generally; listen to Duncan: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/>
  <dc:description/>
  <cp:lastModifiedBy>Lars Veefkind</cp:lastModifiedBy>
  <cp:revision>327</cp:revision>
  <dcterms:modified xsi:type="dcterms:W3CDTF">2024-12-02T19:32:39Z</dcterms:modified>
  <dc:language>en-US</dc:language>
</cp:coreProperties>
</file>